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38"/>
  </p:notesMasterIdLst>
  <p:sldIdLst>
    <p:sldId id="257" r:id="rId2"/>
    <p:sldId id="263" r:id="rId3"/>
    <p:sldId id="393" r:id="rId4"/>
    <p:sldId id="402" r:id="rId5"/>
    <p:sldId id="264" r:id="rId6"/>
    <p:sldId id="423" r:id="rId7"/>
    <p:sldId id="424" r:id="rId8"/>
    <p:sldId id="397" r:id="rId9"/>
    <p:sldId id="265" r:id="rId10"/>
    <p:sldId id="342" r:id="rId11"/>
    <p:sldId id="345" r:id="rId12"/>
    <p:sldId id="403" r:id="rId13"/>
    <p:sldId id="404" r:id="rId14"/>
    <p:sldId id="406" r:id="rId15"/>
    <p:sldId id="343" r:id="rId16"/>
    <p:sldId id="409" r:id="rId17"/>
    <p:sldId id="410" r:id="rId18"/>
    <p:sldId id="259" r:id="rId19"/>
    <p:sldId id="411" r:id="rId20"/>
    <p:sldId id="412" r:id="rId21"/>
    <p:sldId id="413" r:id="rId22"/>
    <p:sldId id="414" r:id="rId23"/>
    <p:sldId id="415" r:id="rId24"/>
    <p:sldId id="416" r:id="rId25"/>
    <p:sldId id="417" r:id="rId26"/>
    <p:sldId id="418" r:id="rId27"/>
    <p:sldId id="370" r:id="rId28"/>
    <p:sldId id="419" r:id="rId29"/>
    <p:sldId id="375" r:id="rId30"/>
    <p:sldId id="376" r:id="rId31"/>
    <p:sldId id="425" r:id="rId32"/>
    <p:sldId id="426" r:id="rId33"/>
    <p:sldId id="401" r:id="rId34"/>
    <p:sldId id="420" r:id="rId35"/>
    <p:sldId id="421" r:id="rId36"/>
    <p:sldId id="422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.-H. Jeon" initials="CJ" lastIdx="1" clrIdx="0">
    <p:extLst>
      <p:ext uri="{19B8F6BF-5375-455C-9EA6-DF929625EA0E}">
        <p15:presenceInfo xmlns:p15="http://schemas.microsoft.com/office/powerpoint/2012/main" userId="8173da272627e0b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94485" autoAdjust="0"/>
  </p:normalViewPr>
  <p:slideViewPr>
    <p:cSldViewPr snapToGrid="0">
      <p:cViewPr varScale="1">
        <p:scale>
          <a:sx n="70" d="100"/>
          <a:sy n="70" d="100"/>
        </p:scale>
        <p:origin x="117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9" d="100"/>
          <a:sy n="49" d="100"/>
        </p:scale>
        <p:origin x="2674" y="2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6/17/2020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31943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483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10091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60140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58880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50697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‘(</a:t>
            </a:r>
            <a:r>
              <a:rPr lang="ko-KR" altLang="en-US" dirty="0"/>
              <a:t>으</a:t>
            </a:r>
            <a:r>
              <a:rPr lang="en-US" altLang="ko-KR" dirty="0"/>
              <a:t>)</a:t>
            </a:r>
            <a:r>
              <a:rPr lang="ko-KR" altLang="en-US" dirty="0"/>
              <a:t>ㄴ</a:t>
            </a:r>
            <a:r>
              <a:rPr lang="en-US" altLang="ko-KR" dirty="0"/>
              <a:t>/</a:t>
            </a:r>
            <a:r>
              <a:rPr lang="ko-KR" altLang="en-US" dirty="0"/>
              <a:t>는 듯하다</a:t>
            </a:r>
            <a:r>
              <a:rPr lang="en-US" altLang="ko-KR" dirty="0"/>
              <a:t>’</a:t>
            </a:r>
            <a:r>
              <a:rPr lang="ko-KR" altLang="en-US" dirty="0"/>
              <a:t>는 동사나 형용사에 붙어 앞의 행위나 상태 등에 있음을 추측할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0280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244322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109718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54579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신문</a:t>
            </a:r>
            <a:r>
              <a:rPr lang="en-US" altLang="ko-KR" dirty="0"/>
              <a:t>, </a:t>
            </a:r>
            <a:r>
              <a:rPr lang="ko-KR" altLang="en-US" dirty="0"/>
              <a:t>라디오</a:t>
            </a:r>
            <a:r>
              <a:rPr lang="en-US" altLang="ko-KR" dirty="0"/>
              <a:t>, </a:t>
            </a:r>
            <a:r>
              <a:rPr lang="ko-KR" altLang="en-US" dirty="0"/>
              <a:t>인터넷</a:t>
            </a:r>
            <a:r>
              <a:rPr lang="en-US" altLang="ko-KR" dirty="0"/>
              <a:t>, </a:t>
            </a:r>
            <a:r>
              <a:rPr lang="ko-KR" altLang="en-US" dirty="0"/>
              <a:t>잡지</a:t>
            </a:r>
            <a:r>
              <a:rPr lang="en-US" altLang="ko-KR" dirty="0"/>
              <a:t>, TV </a:t>
            </a:r>
            <a:r>
              <a:rPr lang="ko-KR" altLang="en-US" dirty="0"/>
              <a:t>방송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2825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1220553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62007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45863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61100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슬라이드 이미지 개체 틀 1">
            <a:extLst>
              <a:ext uri="{FF2B5EF4-FFF2-40B4-BE49-F238E27FC236}">
                <a16:creationId xmlns:a16="http://schemas.microsoft.com/office/drawing/2014/main" id="{604F5E41-C760-3B40-A66A-CB3BE53E55B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6" name="슬라이드 노트 개체 틀 2">
            <a:extLst>
              <a:ext uri="{FF2B5EF4-FFF2-40B4-BE49-F238E27FC236}">
                <a16:creationId xmlns:a16="http://schemas.microsoft.com/office/drawing/2014/main" id="{B995739E-104F-F645-BB96-05BF5631323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7347" name="슬라이드 번호 개체 틀 3">
            <a:extLst>
              <a:ext uri="{FF2B5EF4-FFF2-40B4-BE49-F238E27FC236}">
                <a16:creationId xmlns:a16="http://schemas.microsoft.com/office/drawing/2014/main" id="{B73B467A-1C5B-344B-870B-B2EFCFD1D5B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169CEF64-E3C8-2748-8F7B-12693FA8E2BB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26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9436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대화</a:t>
            </a:r>
            <a:r>
              <a:rPr lang="en-US" altLang="ko-KR" dirty="0"/>
              <a:t>(p79)</a:t>
            </a:r>
            <a:r>
              <a:rPr lang="ko-KR" altLang="en-US" dirty="0"/>
              <a:t>와 듣고 말하기</a:t>
            </a:r>
            <a:r>
              <a:rPr lang="en-US" altLang="ko-KR" dirty="0"/>
              <a:t>(p82)</a:t>
            </a:r>
            <a:r>
              <a:rPr lang="ko-KR" altLang="en-US" dirty="0"/>
              <a:t> 중 선택하여 수업할 수 있습니다</a:t>
            </a:r>
            <a:r>
              <a:rPr lang="en-US" altLang="ko-KR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도입질문을 한다</a:t>
            </a:r>
            <a:r>
              <a:rPr lang="en-US" altLang="ko-KR" sz="1200" dirty="0"/>
              <a:t>: </a:t>
            </a:r>
            <a:r>
              <a:rPr lang="ko-KR" altLang="en-US" sz="1200" dirty="0"/>
              <a:t>무엇에 대해 이야기 하고 있나요</a:t>
            </a:r>
            <a:r>
              <a:rPr lang="en-US" altLang="ko-KR" sz="1200" dirty="0"/>
              <a:t>? </a:t>
            </a:r>
            <a:r>
              <a:rPr lang="ko-KR" altLang="en-US" sz="1200" dirty="0"/>
              <a:t>만화 캐릭터</a:t>
            </a:r>
            <a:endParaRPr lang="en-US" altLang="ko-KR" sz="1200" dirty="0"/>
          </a:p>
          <a:p>
            <a:pPr marL="228600" indent="-228600">
              <a:buAutoNum type="arabicParenR"/>
            </a:pPr>
            <a:r>
              <a:rPr lang="ko-KR" altLang="en-US" sz="1200" dirty="0"/>
              <a:t>본문을 듣기 전에 그림을 보고 내용을 유추해본다</a:t>
            </a:r>
            <a:r>
              <a:rPr lang="en-US" altLang="ko-KR" sz="12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1200" dirty="0"/>
              <a:t>자막을 보지 않고 듣도록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4)   </a:t>
            </a:r>
            <a:r>
              <a:rPr lang="ko-KR" altLang="en-US" sz="1200" dirty="0"/>
              <a:t>이해질문</a:t>
            </a:r>
            <a:r>
              <a:rPr lang="en-US" altLang="ko-KR" sz="1200" dirty="0"/>
              <a:t>: 1. </a:t>
            </a:r>
            <a:r>
              <a:rPr lang="ko-KR" altLang="en-US" sz="1200" dirty="0"/>
              <a:t>만화 주인공은 어떤 모습인가요</a:t>
            </a:r>
            <a:r>
              <a:rPr lang="en-US" altLang="ko-KR" sz="1200" dirty="0"/>
              <a:t>?       </a:t>
            </a:r>
            <a:r>
              <a:rPr lang="ko-KR" altLang="en-US" dirty="0"/>
              <a:t>작고</a:t>
            </a:r>
            <a:r>
              <a:rPr lang="en-US" altLang="ko-KR" dirty="0"/>
              <a:t>, </a:t>
            </a:r>
            <a:r>
              <a:rPr lang="ko-KR" altLang="en-US" dirty="0"/>
              <a:t>피부가 파란색</a:t>
            </a:r>
            <a:r>
              <a:rPr lang="en-US" altLang="ko-KR" dirty="0"/>
              <a:t>, </a:t>
            </a:r>
            <a:r>
              <a:rPr lang="ko-KR" altLang="en-US" dirty="0"/>
              <a:t>하얀색 모자와 하얀색 바지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                       2. </a:t>
            </a:r>
            <a:r>
              <a:rPr lang="ko-KR" altLang="en-US" dirty="0"/>
              <a:t>사람들이 뭐라고 부르나요</a:t>
            </a:r>
            <a:r>
              <a:rPr lang="en-US" altLang="ko-KR" dirty="0"/>
              <a:t>?        </a:t>
            </a:r>
            <a:r>
              <a:rPr lang="ko-KR" altLang="en-US" dirty="0"/>
              <a:t>파란색 난쟁이 혹은 개구쟁이</a:t>
            </a:r>
            <a:r>
              <a:rPr lang="en-US" altLang="ko-KR" dirty="0"/>
              <a:t> 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답을 생각하면서 다시 듣는다</a:t>
            </a:r>
            <a:r>
              <a:rPr lang="en-US" altLang="ko-KR" sz="1200" dirty="0"/>
              <a:t>.</a:t>
            </a:r>
          </a:p>
          <a:p>
            <a:pPr marL="228600" indent="-228600">
              <a:buAutoNum type="arabicParenR" startAt="5"/>
            </a:pPr>
            <a:r>
              <a:rPr lang="ko-KR" altLang="en-US" sz="1200" dirty="0"/>
              <a:t>한 문장 씩 듣고 따라 하게 한다</a:t>
            </a:r>
            <a:r>
              <a:rPr lang="en-US" altLang="ko-KR" sz="1200" dirty="0"/>
              <a:t>.</a:t>
            </a:r>
          </a:p>
          <a:p>
            <a:pPr marL="0" indent="0">
              <a:buNone/>
            </a:pPr>
            <a:r>
              <a:rPr lang="en-US" altLang="ko-KR" sz="1200" dirty="0"/>
              <a:t>7)   </a:t>
            </a:r>
            <a:r>
              <a:rPr lang="ko-KR" altLang="en-US" sz="1200" dirty="0"/>
              <a:t>과제</a:t>
            </a:r>
            <a:r>
              <a:rPr lang="en-US" altLang="ko-KR" sz="1200" dirty="0"/>
              <a:t>: </a:t>
            </a:r>
            <a:r>
              <a:rPr lang="ko-KR" altLang="en-US" sz="1200" dirty="0"/>
              <a:t>혼자 혹은 가족과 역할을 나누어 감정을 실어 대화를 읽고 녹음</a:t>
            </a:r>
            <a:r>
              <a:rPr lang="en-US" altLang="ko-KR" sz="1200" dirty="0"/>
              <a:t>/</a:t>
            </a:r>
            <a:r>
              <a:rPr lang="ko-KR" altLang="en-US" sz="1200" dirty="0"/>
              <a:t>녹화해서 교사에게 보낸다</a:t>
            </a:r>
            <a:r>
              <a:rPr lang="en-US" altLang="ko-KR" sz="1200" dirty="0"/>
              <a:t>.(</a:t>
            </a:r>
            <a:r>
              <a:rPr lang="ko-KR" altLang="en-US" sz="1200" dirty="0"/>
              <a:t>카톡</a:t>
            </a:r>
            <a:r>
              <a:rPr lang="en-US" altLang="ko-KR" sz="1200" dirty="0"/>
              <a:t>, </a:t>
            </a:r>
            <a:r>
              <a:rPr lang="ko-KR" altLang="en-US" sz="1200" dirty="0"/>
              <a:t>이메일</a:t>
            </a:r>
            <a:r>
              <a:rPr lang="en-US" altLang="ko-KR" sz="12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9058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듣기 질문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sz="1200" dirty="0"/>
              <a:t>1. </a:t>
            </a:r>
            <a:r>
              <a:rPr lang="ko-KR" altLang="en-US" sz="1200" dirty="0"/>
              <a:t>만화 주인공은 어떤 모습인가요</a:t>
            </a:r>
            <a:r>
              <a:rPr lang="en-US" altLang="ko-KR" sz="1200" dirty="0"/>
              <a:t>?</a:t>
            </a:r>
          </a:p>
          <a:p>
            <a:pPr marL="0" indent="0">
              <a:buNone/>
            </a:pPr>
            <a:r>
              <a:rPr lang="en-US" altLang="ko-KR" dirty="0"/>
              <a:t>     </a:t>
            </a:r>
            <a:r>
              <a:rPr lang="ko-KR" altLang="en-US" dirty="0"/>
              <a:t>작고</a:t>
            </a:r>
            <a:r>
              <a:rPr lang="en-US" altLang="ko-KR" dirty="0"/>
              <a:t>, </a:t>
            </a:r>
            <a:r>
              <a:rPr lang="ko-KR" altLang="en-US" dirty="0"/>
              <a:t>피부가 파란색</a:t>
            </a:r>
            <a:r>
              <a:rPr lang="en-US" altLang="ko-KR" dirty="0"/>
              <a:t>, </a:t>
            </a:r>
            <a:r>
              <a:rPr lang="ko-KR" altLang="en-US" dirty="0"/>
              <a:t>하얀색 모자와 하얀색 바지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2. </a:t>
            </a:r>
            <a:r>
              <a:rPr lang="ko-KR" altLang="en-US" dirty="0"/>
              <a:t>사람들이 뭐라고 부르나요</a:t>
            </a:r>
            <a:r>
              <a:rPr lang="en-US" altLang="ko-KR" dirty="0"/>
              <a:t>?</a:t>
            </a:r>
          </a:p>
          <a:p>
            <a:pPr marL="0" indent="0">
              <a:buNone/>
            </a:pPr>
            <a:r>
              <a:rPr lang="en-US" altLang="ko-KR" dirty="0"/>
              <a:t>    </a:t>
            </a:r>
            <a:r>
              <a:rPr lang="ko-KR" altLang="en-US" dirty="0"/>
              <a:t>파란색 난쟁이 혹은 개구쟁이</a:t>
            </a:r>
            <a:r>
              <a:rPr lang="en-US" altLang="ko-KR" dirty="0"/>
              <a:t>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00673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이해질문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무엇에 대한 글인가요</a:t>
            </a:r>
            <a:r>
              <a:rPr lang="en-US" altLang="ko-KR" dirty="0"/>
              <a:t>? </a:t>
            </a:r>
            <a:r>
              <a:rPr lang="ko-KR" altLang="en-US" dirty="0"/>
              <a:t>나의 꿈</a:t>
            </a:r>
            <a:endParaRPr lang="en-US" altLang="ko-KR" dirty="0"/>
          </a:p>
          <a:p>
            <a:pPr marL="228600" indent="-228600">
              <a:buAutoNum type="arabicPeriod"/>
            </a:pPr>
            <a:r>
              <a:rPr lang="ko-KR" altLang="en-US" dirty="0"/>
              <a:t>어떤 만화가가 되고 </a:t>
            </a:r>
            <a:r>
              <a:rPr lang="ko-KR" altLang="en-US" dirty="0" err="1"/>
              <a:t>싶은가요</a:t>
            </a:r>
            <a:r>
              <a:rPr lang="en-US" altLang="ko-KR" dirty="0"/>
              <a:t>?  </a:t>
            </a:r>
            <a:r>
              <a:rPr lang="ko-KR" altLang="en-US" dirty="0"/>
              <a:t>많은 사람들에게 꿈과 희망을 주는 만화가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1065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5274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톰과 제리의 </a:t>
            </a:r>
            <a:r>
              <a:rPr lang="en-US" altLang="ko-KR" dirty="0"/>
              <a:t>‘</a:t>
            </a:r>
            <a:r>
              <a:rPr lang="ko-KR" altLang="en-US" dirty="0"/>
              <a:t>제리</a:t>
            </a:r>
            <a:r>
              <a:rPr lang="en-US" altLang="ko-KR" dirty="0"/>
              <a:t>’ /  </a:t>
            </a:r>
            <a:r>
              <a:rPr lang="ko-KR" altLang="en-US" dirty="0" err="1"/>
              <a:t>니모</a:t>
            </a:r>
            <a:r>
              <a:rPr lang="ko-KR" altLang="en-US" dirty="0"/>
              <a:t> </a:t>
            </a:r>
            <a:r>
              <a:rPr lang="en-US" altLang="ko-KR" dirty="0"/>
              <a:t>/</a:t>
            </a:r>
            <a:r>
              <a:rPr lang="ko-KR" altLang="en-US" dirty="0"/>
              <a:t> </a:t>
            </a:r>
            <a:r>
              <a:rPr lang="ko-KR" altLang="en-US" dirty="0" err="1"/>
              <a:t>스누피</a:t>
            </a:r>
            <a:r>
              <a:rPr lang="ko-KR" altLang="en-US" dirty="0"/>
              <a:t> </a:t>
            </a:r>
            <a:r>
              <a:rPr lang="en-US" altLang="ko-KR" dirty="0"/>
              <a:t>/</a:t>
            </a:r>
            <a:r>
              <a:rPr lang="ko-KR" altLang="en-US" dirty="0"/>
              <a:t> </a:t>
            </a:r>
            <a:r>
              <a:rPr lang="ko-KR" altLang="en-US" dirty="0" err="1"/>
              <a:t>트위티</a:t>
            </a:r>
            <a:r>
              <a:rPr lang="ko-KR" altLang="en-US" dirty="0"/>
              <a:t> </a:t>
            </a:r>
            <a:r>
              <a:rPr lang="en-US" altLang="ko-KR" dirty="0"/>
              <a:t>/</a:t>
            </a:r>
            <a:r>
              <a:rPr lang="ko-KR" altLang="en-US" dirty="0"/>
              <a:t> 올리버 </a:t>
            </a:r>
            <a:r>
              <a:rPr lang="en-US" altLang="ko-KR" dirty="0"/>
              <a:t>/ </a:t>
            </a:r>
            <a:r>
              <a:rPr lang="ko-KR" altLang="en-US" dirty="0" err="1"/>
              <a:t>미니언</a:t>
            </a:r>
            <a:r>
              <a:rPr lang="ko-KR" altLang="en-US" dirty="0"/>
              <a:t> </a:t>
            </a:r>
            <a:r>
              <a:rPr lang="en-US" altLang="ko-KR" dirty="0"/>
              <a:t>/ wall-e</a:t>
            </a:r>
            <a:r>
              <a:rPr lang="ko-KR" altLang="en-US" dirty="0"/>
              <a:t> </a:t>
            </a:r>
            <a:r>
              <a:rPr lang="en-US" altLang="ko-KR" dirty="0"/>
              <a:t>/</a:t>
            </a:r>
          </a:p>
          <a:p>
            <a:r>
              <a:rPr lang="ko-KR" altLang="en-US" dirty="0" err="1"/>
              <a:t>위니</a:t>
            </a:r>
            <a:r>
              <a:rPr lang="ko-KR" altLang="en-US" dirty="0"/>
              <a:t> 더 </a:t>
            </a:r>
            <a:r>
              <a:rPr lang="ko-KR" altLang="en-US" dirty="0" err="1"/>
              <a:t>푸우</a:t>
            </a:r>
            <a:r>
              <a:rPr lang="ko-KR" altLang="en-US" dirty="0"/>
              <a:t> </a:t>
            </a:r>
            <a:r>
              <a:rPr lang="en-US" altLang="ko-KR" dirty="0"/>
              <a:t>/ </a:t>
            </a:r>
            <a:r>
              <a:rPr lang="ko-KR" altLang="en-US" dirty="0" err="1"/>
              <a:t>피카추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4298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ko-KR" altLang="en-US" dirty="0"/>
              <a:t>겨울왕국</a:t>
            </a:r>
            <a:r>
              <a:rPr lang="en-US" altLang="ko-KR" dirty="0"/>
              <a:t>, </a:t>
            </a:r>
            <a:r>
              <a:rPr lang="ko-KR" altLang="en-US" dirty="0" err="1"/>
              <a:t>헬로키티</a:t>
            </a:r>
            <a:r>
              <a:rPr lang="en-US" altLang="ko-KR" dirty="0"/>
              <a:t>, </a:t>
            </a:r>
            <a:r>
              <a:rPr lang="ko-KR" altLang="en-US" dirty="0"/>
              <a:t>포켓몬스터</a:t>
            </a:r>
            <a:r>
              <a:rPr lang="en-US" altLang="ko-KR" dirty="0"/>
              <a:t>, </a:t>
            </a:r>
            <a:r>
              <a:rPr lang="ko-KR" altLang="en-US" dirty="0" err="1"/>
              <a:t>라바</a:t>
            </a:r>
            <a:r>
              <a:rPr lang="en-US" altLang="ko-KR" dirty="0"/>
              <a:t>, </a:t>
            </a:r>
            <a:r>
              <a:rPr lang="ko-KR" altLang="en-US" dirty="0"/>
              <a:t>도라에몽</a:t>
            </a:r>
            <a:r>
              <a:rPr lang="en-US" altLang="ko-KR" dirty="0"/>
              <a:t>, </a:t>
            </a:r>
            <a:r>
              <a:rPr lang="ko-KR" altLang="en-US" dirty="0"/>
              <a:t>아기공룡 둘리</a:t>
            </a:r>
            <a:r>
              <a:rPr lang="en-US" altLang="ko-KR" dirty="0"/>
              <a:t>, </a:t>
            </a:r>
            <a:r>
              <a:rPr lang="ko-KR" altLang="en-US" dirty="0"/>
              <a:t>원피스</a:t>
            </a:r>
            <a:r>
              <a:rPr lang="en-US" altLang="ko-KR" dirty="0"/>
              <a:t>, </a:t>
            </a:r>
            <a:r>
              <a:rPr lang="ko-KR" altLang="en-US" dirty="0"/>
              <a:t>짱구</a:t>
            </a:r>
            <a:r>
              <a:rPr lang="en-US" altLang="ko-KR" dirty="0"/>
              <a:t>, </a:t>
            </a:r>
            <a:r>
              <a:rPr lang="ko-KR" altLang="en-US" dirty="0"/>
              <a:t>뽀로로</a:t>
            </a:r>
            <a:r>
              <a:rPr lang="en-US" altLang="ko-KR" dirty="0"/>
              <a:t>, </a:t>
            </a:r>
            <a:r>
              <a:rPr lang="ko-KR" altLang="en-US" dirty="0"/>
              <a:t>카카오 프렌즈</a:t>
            </a:r>
            <a:r>
              <a:rPr lang="en-US" altLang="ko-KR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072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2159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0285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41693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52493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73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45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087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800" dirty="0"/>
              <a:t>대화</a:t>
            </a:r>
            <a:r>
              <a:rPr lang="en-US" altLang="ko-KR" sz="800" dirty="0"/>
              <a:t>(p59)</a:t>
            </a:r>
            <a:r>
              <a:rPr lang="ko-KR" altLang="en-US" sz="800" dirty="0"/>
              <a:t>와 듣고 말하기</a:t>
            </a:r>
            <a:r>
              <a:rPr lang="en-US" altLang="ko-KR" sz="800" dirty="0"/>
              <a:t>(p62)</a:t>
            </a:r>
            <a:r>
              <a:rPr lang="ko-KR" altLang="en-US" sz="800" dirty="0"/>
              <a:t> 중 선택하여 수업할 수 있습니다</a:t>
            </a:r>
            <a:r>
              <a:rPr lang="en-US" altLang="ko-KR" sz="800" dirty="0"/>
              <a:t>. 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도입질문을 한다</a:t>
            </a:r>
            <a:r>
              <a:rPr lang="en-US" altLang="ko-KR" sz="800" dirty="0"/>
              <a:t>: </a:t>
            </a:r>
            <a:r>
              <a:rPr lang="ko-KR" altLang="en-US" sz="800" dirty="0"/>
              <a:t>그림 속의 사람들은 무엇을 하고 있나요</a:t>
            </a:r>
            <a:r>
              <a:rPr lang="en-US" altLang="ko-KR" sz="800" dirty="0"/>
              <a:t>?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본문을 듣기 전에 그림을 보고 내용을 유추해본다</a:t>
            </a:r>
            <a:r>
              <a:rPr lang="en-US" altLang="ko-KR" sz="800" dirty="0"/>
              <a:t>. : </a:t>
            </a:r>
            <a:r>
              <a:rPr lang="ko-KR" altLang="en-US" sz="800" dirty="0"/>
              <a:t>만화캐릭터에 대한 글임을 알려준다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자막을 보지 않고 듣도록 한다</a:t>
            </a:r>
            <a:r>
              <a:rPr lang="en-US" altLang="ko-KR" sz="800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sz="800" dirty="0"/>
              <a:t>이해질문</a:t>
            </a:r>
            <a:r>
              <a:rPr lang="en-US" altLang="ko-KR" sz="800" dirty="0"/>
              <a:t>: </a:t>
            </a:r>
            <a:r>
              <a:rPr lang="ko-KR" altLang="en-US" sz="800" dirty="0"/>
              <a:t>유진이가 좋아하는 만화 캐릭터는 무엇인가요</a:t>
            </a:r>
            <a:r>
              <a:rPr lang="en-US" altLang="ko-KR" sz="800" dirty="0"/>
              <a:t>? </a:t>
            </a:r>
            <a:r>
              <a:rPr lang="ko-KR" altLang="en-US" sz="800" dirty="0" err="1"/>
              <a:t>심바</a:t>
            </a:r>
            <a:r>
              <a:rPr lang="en-US" altLang="ko-KR" sz="800" dirty="0"/>
              <a:t>                       </a:t>
            </a:r>
          </a:p>
          <a:p>
            <a:pPr marL="0" indent="0">
              <a:buNone/>
            </a:pPr>
            <a:r>
              <a:rPr lang="ko-KR" altLang="en-US" sz="800" dirty="0"/>
              <a:t>                      제시카가 좋아하는 만화 캐릭터는 무엇인가요</a:t>
            </a:r>
            <a:r>
              <a:rPr lang="en-US" altLang="ko-KR" sz="800" dirty="0"/>
              <a:t>? </a:t>
            </a:r>
            <a:r>
              <a:rPr lang="ko-KR" altLang="en-US" sz="800" dirty="0" err="1"/>
              <a:t>티몬</a:t>
            </a:r>
            <a:r>
              <a:rPr lang="en-US" altLang="ko-KR" sz="800" dirty="0"/>
              <a:t>, </a:t>
            </a:r>
            <a:r>
              <a:rPr lang="ko-KR" altLang="en-US" sz="800" dirty="0" err="1"/>
              <a:t>품바</a:t>
            </a:r>
            <a:endParaRPr lang="en-US" altLang="ko-KR" sz="800" dirty="0"/>
          </a:p>
          <a:p>
            <a:pPr marL="0" indent="0">
              <a:buNone/>
            </a:pPr>
            <a:r>
              <a:rPr lang="en-US" altLang="ko-KR" sz="800" dirty="0"/>
              <a:t>5)  </a:t>
            </a:r>
            <a:r>
              <a:rPr lang="ko-KR" altLang="en-US" sz="800" dirty="0"/>
              <a:t>답을 생각하면서 다시 듣는다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6)  </a:t>
            </a:r>
            <a:r>
              <a:rPr lang="ko-KR" altLang="en-US" sz="800" dirty="0"/>
              <a:t>한 </a:t>
            </a:r>
            <a:r>
              <a:rPr lang="ko-KR" altLang="en-US" sz="800" dirty="0" err="1"/>
              <a:t>문장씩</a:t>
            </a:r>
            <a:r>
              <a:rPr lang="ko-KR" altLang="en-US" sz="800" dirty="0"/>
              <a:t> 듣고 따라 하게 한다</a:t>
            </a:r>
            <a:r>
              <a:rPr lang="en-US" altLang="ko-KR" sz="800" dirty="0"/>
              <a:t>.</a:t>
            </a:r>
          </a:p>
          <a:p>
            <a:pPr marL="0" indent="0">
              <a:buNone/>
            </a:pPr>
            <a:r>
              <a:rPr lang="en-US" altLang="ko-KR" sz="800" dirty="0"/>
              <a:t>7)  </a:t>
            </a:r>
            <a:r>
              <a:rPr lang="ko-KR" altLang="en-US" sz="800" dirty="0"/>
              <a:t>과제</a:t>
            </a:r>
            <a:r>
              <a:rPr lang="en-US" altLang="ko-KR" sz="800" dirty="0"/>
              <a:t>: </a:t>
            </a:r>
            <a:r>
              <a:rPr lang="ko-KR" altLang="en-US" sz="800" dirty="0"/>
              <a:t>혼자 혹은 가족과 역할을 나누어 감정을 실어 대화를 읽고 녹음</a:t>
            </a:r>
            <a:r>
              <a:rPr lang="en-US" altLang="ko-KR" sz="800" dirty="0"/>
              <a:t>/</a:t>
            </a:r>
            <a:r>
              <a:rPr lang="ko-KR" altLang="en-US" sz="800" dirty="0"/>
              <a:t>녹화해서 교사에게 보낸다</a:t>
            </a:r>
            <a:r>
              <a:rPr lang="en-US" altLang="ko-KR" sz="800" dirty="0"/>
              <a:t>.(</a:t>
            </a:r>
            <a:r>
              <a:rPr lang="ko-KR" altLang="en-US" sz="800" dirty="0"/>
              <a:t>카톡</a:t>
            </a:r>
            <a:r>
              <a:rPr lang="en-US" altLang="ko-KR" sz="800" dirty="0"/>
              <a:t>, </a:t>
            </a:r>
            <a:r>
              <a:rPr lang="ko-KR" altLang="en-US" sz="800" dirty="0"/>
              <a:t>이메일</a:t>
            </a:r>
            <a:r>
              <a:rPr lang="en-US" altLang="ko-KR" sz="800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53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/>
              <a:t>‘-</a:t>
            </a:r>
            <a:r>
              <a:rPr lang="ko-KR" altLang="en-US" dirty="0"/>
              <a:t>에도 불구하고</a:t>
            </a:r>
            <a:r>
              <a:rPr lang="en-US" altLang="ko-KR" dirty="0"/>
              <a:t>’</a:t>
            </a:r>
            <a:r>
              <a:rPr lang="ko-KR" altLang="en-US" dirty="0"/>
              <a:t>는 명사에 붙어 앞의 내용에서 기대하는 것과 다른 상황이 디 절에 나옴을 말할 때 사용한다</a:t>
            </a:r>
            <a:r>
              <a:rPr lang="en-US" altLang="ko-KR" dirty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6448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슬라이드 이미지 개체 틀 1">
            <a:extLst>
              <a:ext uri="{FF2B5EF4-FFF2-40B4-BE49-F238E27FC236}">
                <a16:creationId xmlns:a16="http://schemas.microsoft.com/office/drawing/2014/main" id="{6262B790-160A-2B40-96A2-0B3A040D66E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8" name="슬라이드 노트 개체 틀 2">
            <a:extLst>
              <a:ext uri="{FF2B5EF4-FFF2-40B4-BE49-F238E27FC236}">
                <a16:creationId xmlns:a16="http://schemas.microsoft.com/office/drawing/2014/main" id="{521C10EA-E885-8E44-8282-F5A25FC3CD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5299" name="슬라이드 번호 개체 틀 3">
            <a:extLst>
              <a:ext uri="{FF2B5EF4-FFF2-40B4-BE49-F238E27FC236}">
                <a16:creationId xmlns:a16="http://schemas.microsoft.com/office/drawing/2014/main" id="{B79F09B7-25BF-A14E-865C-F06AD26874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E88DC82E-B159-7947-B451-8798B84E3B84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02600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6505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CDF70-9235-0040-A2F2-E8E6C7A2A5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7A44E2-FBB8-C048-9F5B-A2055E0DC3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B226B7-6529-E041-84A8-6A5DC2679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291111-4D7C-F943-B2C2-C49B9CD2F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DC981C-E66D-B645-9F79-9930D1CA4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471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A0A81-4ACC-6B43-B6E5-C6D17B65E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3F3E4-6AD7-D144-B125-1E70124A84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159657-698A-0B41-9AD6-C872C0A6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CACC0B-16BB-4D4D-BBB0-F73C86530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D7468-FD1C-4542-ABE1-9662D62F5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367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0765DD-EA9C-A34B-8959-CAFF9CD251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91986-8151-8D41-8285-11FB6CD676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F98049-D62D-7943-A4B1-4905D16101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D91627-5816-5242-B0D7-40A11E8BF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9CDA71-0E8C-3A42-A729-817DFD349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29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11F552-9DB2-024C-9226-8B10D19EF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40B74-F1D2-4A41-84E0-C613725EAF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2A6CC9-41A0-4E45-B3B4-25DCCA2E9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508E8-C188-1E48-AAF2-247179ACB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4B1A26-B98E-5C41-A23E-F0AEAAF3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970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77B1A2-4A6E-F947-B4D5-4574DC23B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1067F7-9698-4B45-AC9B-8B02EC9014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78C84E-9841-1E40-9FB3-4843E7195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3ED30-E25B-D74A-96EE-3A50863B0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1DACF-2C3B-C241-BB15-CBD4BC945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392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F11CA5-5C17-D648-8373-B3B38A74E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103FE3-292E-5C4D-AEF8-A46C08FBA4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F4CEA4-EFFE-CD42-9928-CAF9F993C3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66F50A-CD32-934D-ACEC-FEA9DD6C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903C-340A-1848-B0C7-5FFC73007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D17FEE-52E4-9C4D-8330-A9F1B5CE4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0866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373B9A-7BD1-7646-88FB-98C613A20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62157-E351-E842-9817-F574030216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A94181-7FC3-F54C-8FB9-CB3243CD3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41D378-0DF9-2B4A-A5C1-0F2F90E339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BF4A9BD-E442-B447-BC74-377EB0E4D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3D0888-46AB-3D41-ADBC-5F878249C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B8BCC44-4942-F040-9DAE-1C9EF36B7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A9ACC0-4B9E-5D47-85B4-5728212B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3468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47F27-10DA-9840-A51E-61201DB14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8C0BD5-55BA-6848-8150-8B636EE7B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C63C68-F204-D149-B8A5-06968121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6A8EF6-2F99-3C48-A5AC-9E3AAA528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480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05A322-722B-3D4A-9515-D8F6B12845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DC1656-CBDD-5D4E-A9FB-5A03074E6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A4D38F-AB0A-5E46-96C7-DA155C01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216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52551E-0D7E-7644-AFD3-B8CC46A8D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58E84-8AB1-6E44-9761-711E49D82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73CDDF-AFFA-9242-934C-4C97FD7BC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0C5F9D-B322-4442-B024-71C7FE4F3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754C9-F5C2-BA42-9E1F-6C37B0098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C9D1C5-DFB6-204C-8917-F96865FF8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9383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FC7EA-58E1-9F44-BE22-B608EE550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649634-2A2C-A143-8690-DCEC54007C0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0681DC-18F5-4C44-BAB4-A83B3A3833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2915B-954B-5A44-B130-C64B35513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B2D960-0092-B84A-BF71-61F6F9929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CB05D3-674A-4449-85C8-768751A0D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306651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0608F5-E00F-7A4C-9F35-6EFF27E9E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5B98E3-FB61-924A-88A0-14DB1283F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457C9E-3285-CF46-B9B0-0521BE7C9C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B67890-ACA9-5C43-9C3B-21855097B97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144A8-B605-C14E-9E3B-63B2257E97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ko-KR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05538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27.png"/><Relationship Id="rId4" Type="http://schemas.openxmlformats.org/officeDocument/2006/relationships/notesSlide" Target="../notesSlides/notesSlide25.xml"/><Relationship Id="rId9" Type="http://schemas.openxmlformats.org/officeDocument/2006/relationships/image" Target="../media/image29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2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3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6msH6Snk9Js?feature=oembed" TargetMode="External"/><Relationship Id="rId5" Type="http://schemas.openxmlformats.org/officeDocument/2006/relationships/image" Target="../media/image46.jpeg"/><Relationship Id="rId4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digitalmode.net/2017/01/16/top-10-cutest-cartoon-characters/" TargetMode="External"/><Relationship Id="rId3" Type="http://schemas.openxmlformats.org/officeDocument/2006/relationships/hyperlink" Target="https://www.clipart.email/clipart/cartoon-never-give-up-clipart-427761.html" TargetMode="External"/><Relationship Id="rId7" Type="http://schemas.openxmlformats.org/officeDocument/2006/relationships/hyperlink" Target="https://bbs.ruliweb.com/nds/board/300055/read/7024712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boians.com/product/&#48372;&#51060;&#50504;&#49828;-&#48289;&#53552;-&#45224;&#51088;-&#50612;&#47536;&#51060;-&#52880;&#47533;&#53552;&#45716;-&#52293;&#49345;&#50640;-&#50638;&#46300;&#47140;/" TargetMode="External"/><Relationship Id="rId5" Type="http://schemas.openxmlformats.org/officeDocument/2006/relationships/hyperlink" Target="https://www.pinterest.com/pin/155866837084603559/" TargetMode="External"/><Relationship Id="rId4" Type="http://schemas.openxmlformats.org/officeDocument/2006/relationships/hyperlink" Target="https://www.123rf.com/photo_105746701_stock-vector-boys-are-writing-kids-doing-homework-maths-at-home-cartoon-cute-little-boy-in-red-shirt-siting-on-th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Jp3iwj5OL3g?feature=oembed" TargetMode="External"/><Relationship Id="rId5" Type="http://schemas.openxmlformats.org/officeDocument/2006/relationships/image" Target="../media/image6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8678735/5-1-_unit-6-&#45236;&#44032;-&#51339;&#50500;&#54616;&#45716;-&#47564;&#54868;-&#50689;&#54868;-&#51452;&#51064;&#44277;-flash-cards/?new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quizlet.com/505153873/&#51116;&#50808;&#46041;&#54252;&#47484;-&#50948;&#54620;-&#54620;&#44397;&#50612;-5-1-12&#44284;-flash-cards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1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5-1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3233" y="3348812"/>
            <a:ext cx="249831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밥을 먹었다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6" y="3350092"/>
            <a:ext cx="561022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밥을 먹었음에도 불구하고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372" y="2514600"/>
            <a:ext cx="23125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추운 날씨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6" y="2514599"/>
            <a:ext cx="50339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추운 날씨에도 불구하고</a:t>
            </a: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4183024"/>
            <a:ext cx="330007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열심히 공부했다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6" y="4185585"/>
            <a:ext cx="58769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/>
              <a:t>열심히 공부했음에도 불구하고</a:t>
            </a:r>
            <a:endParaRPr lang="ko-KR" altLang="en-US" sz="3200" dirty="0"/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3372" y="5017236"/>
            <a:ext cx="2043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비싼 가격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62626" y="5021078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비싼 가격에도 불구하고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340301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‘-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에도 불구하고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noun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+</a:t>
            </a:r>
            <a:r>
              <a:rPr lang="en-US" altLang="ko-KR" sz="3000" dirty="0">
                <a:solidFill>
                  <a:srgbClr val="FF0000"/>
                </a:solidFill>
              </a:rPr>
              <a:t> -</a:t>
            </a:r>
            <a:r>
              <a:rPr lang="ko-KR" altLang="en-US" sz="3000" dirty="0">
                <a:solidFill>
                  <a:srgbClr val="FF0000"/>
                </a:solidFill>
              </a:rPr>
              <a:t>에도 불구하고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>
            <a:cxnSpLocks/>
          </p:cNvCxnSpPr>
          <p:nvPr/>
        </p:nvCxnSpPr>
        <p:spPr>
          <a:xfrm>
            <a:off x="4625179" y="286601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>
            <a:cxnSpLocks/>
          </p:cNvCxnSpPr>
          <p:nvPr/>
        </p:nvCxnSpPr>
        <p:spPr>
          <a:xfrm>
            <a:off x="4625179" y="368590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>
            <a:cxnSpLocks/>
          </p:cNvCxnSpPr>
          <p:nvPr/>
        </p:nvCxnSpPr>
        <p:spPr>
          <a:xfrm>
            <a:off x="4625179" y="4505801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>
            <a:cxnSpLocks/>
          </p:cNvCxnSpPr>
          <p:nvPr/>
        </p:nvCxnSpPr>
        <p:spPr>
          <a:xfrm>
            <a:off x="4625179" y="5325697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C3312D91-018D-49D4-8D0D-88E3DAFC7BCF}"/>
              </a:ext>
            </a:extLst>
          </p:cNvPr>
          <p:cNvGrpSpPr/>
          <p:nvPr/>
        </p:nvGrpSpPr>
        <p:grpSpPr>
          <a:xfrm>
            <a:off x="2150596" y="80339"/>
            <a:ext cx="7130136" cy="935775"/>
            <a:chOff x="2383730" y="80339"/>
            <a:chExt cx="5246414" cy="935775"/>
          </a:xfrm>
        </p:grpSpPr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8419B5C0-30F9-474F-8233-5DDA331052FF}"/>
                </a:ext>
              </a:extLst>
            </p:cNvPr>
            <p:cNvSpPr txBox="1">
              <a:spLocks/>
            </p:cNvSpPr>
            <p:nvPr/>
          </p:nvSpPr>
          <p:spPr>
            <a:xfrm>
              <a:off x="2943440" y="86290"/>
              <a:ext cx="4686704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 </a:t>
              </a:r>
              <a:endParaRPr lang="en-US" altLang="ko-KR" sz="2800" dirty="0"/>
            </a:p>
            <a:p>
              <a:pPr algn="ctr"/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에도</a:t>
              </a:r>
              <a:r>
                <a:rPr lang="en-US" altLang="ko-KR" sz="28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dirty="0">
                  <a:solidFill>
                    <a:srgbClr val="FF0000"/>
                  </a:solidFill>
                </a:rPr>
                <a:t>불구하고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D1C4A9-BDD4-400C-A4BA-62A384EE44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83730" y="80339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06152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835247" y="1262335"/>
            <a:ext cx="8521507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에도 불구하고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17765" y="86290"/>
            <a:ext cx="6796761" cy="929824"/>
            <a:chOff x="2417765" y="86290"/>
            <a:chExt cx="679676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977474" y="86290"/>
              <a:ext cx="6237052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에도</a:t>
              </a:r>
              <a:r>
                <a:rPr lang="en-US" altLang="ko-KR" sz="28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dirty="0">
                  <a:solidFill>
                    <a:srgbClr val="FF0000"/>
                  </a:solidFill>
                </a:rPr>
                <a:t>불구하고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17765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A9A4CDC7-B66C-4ED6-91E6-34A2A1B5D1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7805" y="2463799"/>
            <a:ext cx="4636192" cy="371914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019352" y="569050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103997" y="2096702"/>
            <a:ext cx="4006850" cy="1140271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추운 날씨에도 불구하고 </a:t>
            </a:r>
            <a:r>
              <a:rPr lang="ko-KR" altLang="en-US" sz="2400" dirty="0">
                <a:solidFill>
                  <a:schemeClr val="tx1"/>
                </a:solidFill>
              </a:rPr>
              <a:t>봉사활동을 하러 </a:t>
            </a:r>
            <a:r>
              <a:rPr lang="ko-KR" altLang="en-US" sz="2400" dirty="0" err="1">
                <a:solidFill>
                  <a:schemeClr val="tx1"/>
                </a:solidFill>
              </a:rPr>
              <a:t>갔어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13763" y="2096703"/>
            <a:ext cx="3411939" cy="114027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날씨가 추운데 </a:t>
            </a:r>
            <a:r>
              <a:rPr lang="ko-KR" altLang="en-US" sz="2400" dirty="0" err="1">
                <a:solidFill>
                  <a:schemeClr val="tx1"/>
                </a:solidFill>
              </a:rPr>
              <a:t>조쉬는</a:t>
            </a:r>
            <a:r>
              <a:rPr lang="ko-KR" altLang="en-US" sz="2400" dirty="0">
                <a:solidFill>
                  <a:schemeClr val="tx1"/>
                </a:solidFill>
              </a:rPr>
              <a:t> 어디 </a:t>
            </a:r>
            <a:r>
              <a:rPr lang="ko-KR" altLang="en-US" sz="2400" dirty="0" err="1">
                <a:solidFill>
                  <a:schemeClr val="tx1"/>
                </a:solidFill>
              </a:rPr>
              <a:t>갔어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5644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41439" y="1220808"/>
            <a:ext cx="890912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에도 불구하고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451102" y="59837"/>
            <a:ext cx="6730087" cy="956277"/>
            <a:chOff x="2451102" y="59837"/>
            <a:chExt cx="6730087" cy="956277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3010812" y="86290"/>
              <a:ext cx="61703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에도</a:t>
              </a:r>
              <a:r>
                <a:rPr lang="en-US" altLang="ko-KR" sz="28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dirty="0">
                  <a:solidFill>
                    <a:srgbClr val="FF0000"/>
                  </a:solidFill>
                </a:rPr>
                <a:t>불구하고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51102" y="59837"/>
              <a:ext cx="559709" cy="646331"/>
            </a:xfrm>
            <a:prstGeom prst="rect">
              <a:avLst/>
            </a:prstGeom>
          </p:spPr>
        </p:pic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1596EF4D-2AA5-4001-A88D-5E633B14AE2E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46244" y="2657640"/>
            <a:ext cx="4545965" cy="3296285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73957" y="1973046"/>
            <a:ext cx="3918018" cy="1079870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밥을 </a:t>
            </a:r>
            <a:r>
              <a:rPr lang="ko-KR" altLang="en-US" sz="2400" b="1" dirty="0">
                <a:solidFill>
                  <a:srgbClr val="FF0000"/>
                </a:solidFill>
              </a:rPr>
              <a:t>먹었음에도 불구하고 </a:t>
            </a:r>
            <a:r>
              <a:rPr lang="ko-KR" altLang="en-US" sz="2400" dirty="0">
                <a:solidFill>
                  <a:schemeClr val="tx1"/>
                </a:solidFill>
              </a:rPr>
              <a:t>배가 부르지 않아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67567" y="1973046"/>
            <a:ext cx="3312615" cy="1079870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아까 점심을 먹었는데 밥을 또 먹어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298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62032" y="1191682"/>
            <a:ext cx="8867936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에도 불구하고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317752" y="86290"/>
            <a:ext cx="6996787" cy="929824"/>
            <a:chOff x="2317752" y="86290"/>
            <a:chExt cx="6996787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877462" y="86290"/>
              <a:ext cx="6437077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에도</a:t>
              </a:r>
              <a:r>
                <a:rPr lang="en-US" altLang="ko-KR" sz="28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dirty="0">
                  <a:solidFill>
                    <a:srgbClr val="FF0000"/>
                  </a:solidFill>
                </a:rPr>
                <a:t>불구하고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17752" y="86290"/>
              <a:ext cx="559709" cy="64633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6CA23B9-CF50-406B-93B7-65D63DEE1E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787" y="2265815"/>
            <a:ext cx="4274455" cy="354188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1B0BB71-8456-40CF-8B64-CC960BDDF30C}"/>
              </a:ext>
            </a:extLst>
          </p:cNvPr>
          <p:cNvSpPr/>
          <p:nvPr/>
        </p:nvSpPr>
        <p:spPr>
          <a:xfrm>
            <a:off x="8073957" y="5707704"/>
            <a:ext cx="142539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621242" y="2135645"/>
            <a:ext cx="4434393" cy="964388"/>
          </a:xfrm>
          <a:prstGeom prst="wedgeRoundRectCallout">
            <a:avLst>
              <a:gd name="adj1" fmla="val -48811"/>
              <a:gd name="adj2" fmla="val 6932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열심히 </a:t>
            </a:r>
            <a:r>
              <a:rPr lang="ko-KR" altLang="en-US" sz="2400" b="1" dirty="0">
                <a:solidFill>
                  <a:srgbClr val="FF0000"/>
                </a:solidFill>
              </a:rPr>
              <a:t>공부했음에도 불구하고 </a:t>
            </a:r>
            <a:r>
              <a:rPr lang="ko-KR" altLang="en-US" sz="2400" dirty="0">
                <a:solidFill>
                  <a:schemeClr val="tx1"/>
                </a:solidFill>
              </a:rPr>
              <a:t>시험을 잘 못 봤어요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356681" y="2135645"/>
            <a:ext cx="3210423" cy="964388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열심히 공부했으니까 시험 잘 봤겠지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7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696854" y="1244776"/>
            <a:ext cx="879829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‘–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에도 불구하고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P.60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575CB35-3091-4767-A2D1-BC1C9A01A9E3}"/>
              </a:ext>
            </a:extLst>
          </p:cNvPr>
          <p:cNvGrpSpPr/>
          <p:nvPr/>
        </p:nvGrpSpPr>
        <p:grpSpPr>
          <a:xfrm>
            <a:off x="2194841" y="86290"/>
            <a:ext cx="7127930" cy="929824"/>
            <a:chOff x="2239042" y="86290"/>
            <a:chExt cx="6752051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C54979B-47EC-4C0C-8B25-4E0E0D574D0F}"/>
                </a:ext>
              </a:extLst>
            </p:cNvPr>
            <p:cNvSpPr txBox="1">
              <a:spLocks/>
            </p:cNvSpPr>
            <p:nvPr/>
          </p:nvSpPr>
          <p:spPr>
            <a:xfrm>
              <a:off x="2877867" y="86290"/>
              <a:ext cx="6113226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-</a:t>
              </a:r>
              <a:r>
                <a:rPr lang="ko-KR" altLang="en-US" sz="2800" dirty="0">
                  <a:solidFill>
                    <a:srgbClr val="FF0000"/>
                  </a:solidFill>
                </a:rPr>
                <a:t>에도</a:t>
              </a:r>
              <a:r>
                <a:rPr lang="en-US" altLang="ko-KR" sz="2800" dirty="0">
                  <a:solidFill>
                    <a:srgbClr val="FF0000"/>
                  </a:solidFill>
                </a:rPr>
                <a:t> </a:t>
              </a:r>
              <a:r>
                <a:rPr lang="ko-KR" altLang="en-US" sz="2800" dirty="0">
                  <a:solidFill>
                    <a:srgbClr val="FF0000"/>
                  </a:solidFill>
                </a:rPr>
                <a:t>불구하고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3D9826-4B6D-4B51-8EBE-40590A0DE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39042" y="116492"/>
              <a:ext cx="559709" cy="646331"/>
            </a:xfrm>
            <a:prstGeom prst="rect">
              <a:avLst/>
            </a:prstGeom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268142" y="5752056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255AE8B-3BFA-4B6F-80B4-1A5D9292B0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3969" y="2818220"/>
            <a:ext cx="4142363" cy="332299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16332" y="2292477"/>
            <a:ext cx="4362450" cy="1133475"/>
          </a:xfrm>
          <a:prstGeom prst="wedgeRoundRectCallout">
            <a:avLst>
              <a:gd name="adj1" fmla="val -54212"/>
              <a:gd name="adj2" fmla="val 8425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비싼 가격에도 불구하고 </a:t>
            </a:r>
            <a:r>
              <a:rPr lang="ko-KR" altLang="en-US" sz="2400" dirty="0">
                <a:solidFill>
                  <a:schemeClr val="tx1"/>
                </a:solidFill>
              </a:rPr>
              <a:t>새로 나온 휴대폰은 많이 </a:t>
            </a:r>
            <a:r>
              <a:rPr lang="ko-KR" altLang="en-US" sz="2400" dirty="0" err="1">
                <a:solidFill>
                  <a:schemeClr val="tx1"/>
                </a:solidFill>
              </a:rPr>
              <a:t>팔린대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649089" y="2292477"/>
            <a:ext cx="3091503" cy="1133475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이번에 나온 휴대폰 진짜 비싸더라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8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C22A26-8E76-48A0-8E53-8A64250ADA64}"/>
              </a:ext>
            </a:extLst>
          </p:cNvPr>
          <p:cNvSpPr txBox="1">
            <a:spLocks/>
          </p:cNvSpPr>
          <p:nvPr/>
        </p:nvSpPr>
        <p:spPr>
          <a:xfrm>
            <a:off x="2995940" y="86290"/>
            <a:ext cx="6200120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에도</a:t>
            </a: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불구하고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1" y="86290"/>
            <a:ext cx="729989" cy="646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847975" y="3710189"/>
            <a:ext cx="649605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(</a:t>
            </a:r>
            <a:r>
              <a:rPr lang="ko-KR" altLang="en-US" sz="2500" dirty="0"/>
              <a:t>열심히 노력했다</a:t>
            </a:r>
            <a:r>
              <a:rPr lang="en-US" altLang="ko-KR" sz="2500" dirty="0"/>
              <a:t>) </a:t>
            </a:r>
            <a:r>
              <a:rPr lang="ko-KR" altLang="en-US" sz="2500" dirty="0"/>
              <a:t>성공하지 못했다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3565" y="4199786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257550" y="4227383"/>
            <a:ext cx="47053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열심히 노력했음에도 불구하고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336347" y="5260609"/>
            <a:ext cx="75193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열심히 노력했음에도 불구하고 </a:t>
            </a:r>
            <a:r>
              <a:rPr lang="ko-KR" altLang="en-US" sz="2500" dirty="0"/>
              <a:t>성공하지 못했다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E910E4F-8A50-4E11-94B5-8C1102673FA1}"/>
              </a:ext>
            </a:extLst>
          </p:cNvPr>
          <p:cNvSpPr/>
          <p:nvPr/>
        </p:nvSpPr>
        <p:spPr>
          <a:xfrm>
            <a:off x="8153399" y="3089954"/>
            <a:ext cx="36724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https://kor.pngtree.com/freepng/examination-learn-hard-work-work-hard_3934529.html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F5D9B6-08F4-49E0-8A01-E74177B9CD5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00550" y="1391023"/>
            <a:ext cx="3390900" cy="218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09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C22A26-8E76-48A0-8E53-8A64250ADA64}"/>
              </a:ext>
            </a:extLst>
          </p:cNvPr>
          <p:cNvSpPr txBox="1">
            <a:spLocks/>
          </p:cNvSpPr>
          <p:nvPr/>
        </p:nvSpPr>
        <p:spPr>
          <a:xfrm>
            <a:off x="2978802" y="86290"/>
            <a:ext cx="6234396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에도</a:t>
            </a: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불구하고</a:t>
            </a:r>
            <a:endParaRPr lang="en-US" sz="2800" dirty="0">
              <a:solidFill>
                <a:srgbClr val="FF0000"/>
              </a:solidFill>
            </a:endParaRPr>
          </a:p>
          <a:p>
            <a:pPr algn="ctr"/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8850" y="86290"/>
            <a:ext cx="695714" cy="646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3105151" y="3822599"/>
            <a:ext cx="598169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dirty="0"/>
              <a:t>          </a:t>
            </a:r>
            <a:r>
              <a:rPr lang="en-US" altLang="ko-KR" sz="2500" dirty="0"/>
              <a:t>(</a:t>
            </a:r>
            <a:r>
              <a:rPr lang="ko-KR" altLang="en-US" sz="2500" dirty="0"/>
              <a:t>비가 많이 오다</a:t>
            </a:r>
            <a:r>
              <a:rPr lang="en-US" altLang="ko-KR" sz="2500" dirty="0"/>
              <a:t>) </a:t>
            </a:r>
            <a:r>
              <a:rPr lang="ko-KR" altLang="en-US" sz="2500" dirty="0"/>
              <a:t>소풍을 갔다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650" y="4437894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4025157" y="4440201"/>
            <a:ext cx="66591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비가 많이 옴에도 불구하고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3086166" y="5326814"/>
            <a:ext cx="60196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비가 많이 옴에도 불구하고 </a:t>
            </a:r>
            <a:r>
              <a:rPr lang="ko-KR" altLang="en-US" sz="2500" dirty="0"/>
              <a:t>소풍을 갔다</a:t>
            </a:r>
            <a:r>
              <a:rPr lang="en-US" altLang="ko-KR" sz="2500" dirty="0"/>
              <a:t>.</a:t>
            </a:r>
            <a:r>
              <a:rPr lang="ko-KR" altLang="en-US" sz="2500" b="1" dirty="0">
                <a:solidFill>
                  <a:srgbClr val="FF0000"/>
                </a:solidFill>
              </a:rPr>
              <a:t> 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08CC863-82A4-48B6-B397-131EFEDB9D3B}"/>
              </a:ext>
            </a:extLst>
          </p:cNvPr>
          <p:cNvSpPr/>
          <p:nvPr/>
        </p:nvSpPr>
        <p:spPr>
          <a:xfrm>
            <a:off x="7853946" y="3159577"/>
            <a:ext cx="3162397" cy="2534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https://recess.fandom.com/wiki/Rainy_Days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A01F91A-A4A8-464F-BDC2-251F5D6EA6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4036" y="1231476"/>
            <a:ext cx="2963929" cy="2386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18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C22A26-8E76-48A0-8E53-8A64250ADA64}"/>
              </a:ext>
            </a:extLst>
          </p:cNvPr>
          <p:cNvSpPr txBox="1">
            <a:spLocks/>
          </p:cNvSpPr>
          <p:nvPr/>
        </p:nvSpPr>
        <p:spPr>
          <a:xfrm>
            <a:off x="2971124" y="86290"/>
            <a:ext cx="6249752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</a:t>
            </a:r>
            <a:endParaRPr lang="en-US" sz="2800" dirty="0">
              <a:solidFill>
                <a:schemeClr val="tx1"/>
              </a:solidFill>
            </a:endParaRP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1  </a:t>
            </a:r>
            <a:r>
              <a:rPr lang="en-US" altLang="ko-KR" sz="2800" dirty="0">
                <a:solidFill>
                  <a:srgbClr val="FF0000"/>
                </a:solidFill>
              </a:rPr>
              <a:t>-</a:t>
            </a:r>
            <a:r>
              <a:rPr lang="ko-KR" altLang="en-US" sz="2800" dirty="0">
                <a:solidFill>
                  <a:srgbClr val="FF0000"/>
                </a:solidFill>
              </a:rPr>
              <a:t>에도</a:t>
            </a:r>
            <a:r>
              <a:rPr lang="en-US" altLang="ko-KR" sz="2800" dirty="0">
                <a:solidFill>
                  <a:srgbClr val="FF0000"/>
                </a:solidFill>
              </a:rPr>
              <a:t> </a:t>
            </a:r>
            <a:r>
              <a:rPr lang="ko-KR" altLang="en-US" sz="2800" dirty="0">
                <a:solidFill>
                  <a:srgbClr val="FF0000"/>
                </a:solidFill>
              </a:rPr>
              <a:t>불구하고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9500" y="86290"/>
            <a:ext cx="559709" cy="64633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2774DE0-12B3-4AC0-8BB5-2C94014A8F3A}"/>
              </a:ext>
            </a:extLst>
          </p:cNvPr>
          <p:cNvSpPr txBox="1"/>
          <p:nvPr/>
        </p:nvSpPr>
        <p:spPr>
          <a:xfrm>
            <a:off x="295902" y="3766877"/>
            <a:ext cx="1160019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500" dirty="0"/>
              <a:t>(</a:t>
            </a:r>
            <a:r>
              <a:rPr lang="ko-KR" altLang="en-US" sz="2500" dirty="0"/>
              <a:t>많은 어려움이 있다</a:t>
            </a:r>
            <a:r>
              <a:rPr lang="en-US" altLang="ko-KR" sz="2500" dirty="0"/>
              <a:t>) </a:t>
            </a:r>
            <a:r>
              <a:rPr lang="ko-KR" altLang="en-US" sz="2500" dirty="0"/>
              <a:t>포기하지 않았다</a:t>
            </a:r>
            <a:r>
              <a:rPr lang="en-US" altLang="ko-KR" sz="2500" dirty="0"/>
              <a:t>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250A86-99B8-4A62-B20B-B657D231D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0234" y="4257263"/>
            <a:ext cx="453507" cy="5001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CE824D0-CCD8-4CA7-8D26-6C7846F3BB78}"/>
              </a:ext>
            </a:extLst>
          </p:cNvPr>
          <p:cNvSpPr txBox="1"/>
          <p:nvPr/>
        </p:nvSpPr>
        <p:spPr>
          <a:xfrm>
            <a:off x="3648458" y="4280401"/>
            <a:ext cx="53540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많은 어려움이 있음에도 불구하고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DE5BD26-93F7-4236-BAC5-E02C615609FA}"/>
              </a:ext>
            </a:extLst>
          </p:cNvPr>
          <p:cNvSpPr txBox="1"/>
          <p:nvPr/>
        </p:nvSpPr>
        <p:spPr>
          <a:xfrm>
            <a:off x="2357438" y="5242992"/>
            <a:ext cx="747712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b="1" dirty="0">
                <a:solidFill>
                  <a:srgbClr val="FF0000"/>
                </a:solidFill>
              </a:rPr>
              <a:t>많은 어려움이 있음에도 불구하고 </a:t>
            </a:r>
            <a:r>
              <a:rPr lang="ko-KR" altLang="en-US" sz="2500" dirty="0"/>
              <a:t>포기하지 않았다</a:t>
            </a:r>
            <a:r>
              <a:rPr lang="en-US" altLang="ko-KR" sz="2500" dirty="0"/>
              <a:t>.</a:t>
            </a:r>
            <a:endParaRPr lang="en-US" sz="2500" b="1" dirty="0">
              <a:solidFill>
                <a:srgbClr val="FF0000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84FE63B-D16F-4FB7-9303-3DB7DC698A6D}"/>
              </a:ext>
            </a:extLst>
          </p:cNvPr>
          <p:cNvSpPr/>
          <p:nvPr/>
        </p:nvSpPr>
        <p:spPr>
          <a:xfrm>
            <a:off x="7666115" y="3210425"/>
            <a:ext cx="431435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https://www.clipart.email/clipart/cartoon-never-give-up-clipart-427761.html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A93638-421C-4D69-B524-8A3970285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69631" y="1385030"/>
            <a:ext cx="2852738" cy="2178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51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21617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376502" y="1108300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/>
              <a:t>* </a:t>
            </a: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듯하다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376502" y="3068095"/>
            <a:ext cx="1128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1. </a:t>
            </a:r>
            <a:r>
              <a:rPr lang="ko-KR" altLang="en-US" sz="2400" dirty="0"/>
              <a:t>옆집 아기는 예쁘고 깜찍해서 마치 인형을 </a:t>
            </a:r>
            <a:r>
              <a:rPr lang="ko-KR" altLang="en-US" sz="2400" b="1" u="sng" dirty="0">
                <a:solidFill>
                  <a:srgbClr val="FF0000"/>
                </a:solidFill>
              </a:rPr>
              <a:t>보고 있는 듯해요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376502" y="3737811"/>
            <a:ext cx="111953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2. </a:t>
            </a:r>
            <a:r>
              <a:rPr lang="ko-KR" altLang="en-US" sz="2400" dirty="0"/>
              <a:t>새로 나온 캐릭터 인형이 잘 팔리는 것을 보니 인기가 </a:t>
            </a:r>
            <a:r>
              <a:rPr lang="ko-KR" altLang="en-US" sz="2400" b="1" u="sng" dirty="0">
                <a:solidFill>
                  <a:srgbClr val="FF0000"/>
                </a:solidFill>
              </a:rPr>
              <a:t>많은 듯해요</a:t>
            </a:r>
            <a:r>
              <a:rPr lang="en-US" altLang="ko-KR" sz="2400" b="1" u="sng" dirty="0">
                <a:solidFill>
                  <a:srgbClr val="FF0000"/>
                </a:solidFill>
              </a:rPr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86014" y="4407527"/>
            <a:ext cx="11285846" cy="1163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500" dirty="0"/>
              <a:t>  </a:t>
            </a:r>
            <a:r>
              <a:rPr lang="en-US" altLang="ko-KR" sz="2500" dirty="0"/>
              <a:t>3. </a:t>
            </a:r>
            <a:r>
              <a:rPr lang="en-US" altLang="ko-KR" sz="2400" dirty="0"/>
              <a:t>A</a:t>
            </a:r>
            <a:r>
              <a:rPr lang="ko-KR" altLang="en-US" sz="2400" dirty="0"/>
              <a:t>  어서 와요</a:t>
            </a:r>
            <a:r>
              <a:rPr lang="en-US" altLang="ko-KR" sz="2400" dirty="0"/>
              <a:t>. </a:t>
            </a:r>
            <a:r>
              <a:rPr lang="ko-KR" altLang="en-US" sz="2400" dirty="0"/>
              <a:t>그런데 알렉스하고 같이 온다고 하지 않았어요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   B </a:t>
            </a:r>
            <a:r>
              <a:rPr lang="ko-KR" altLang="en-US" sz="2400" dirty="0"/>
              <a:t> 알렉스가 오기 </a:t>
            </a:r>
            <a:r>
              <a:rPr lang="ko-KR" altLang="en-US" sz="2400" b="1" u="sng" dirty="0">
                <a:solidFill>
                  <a:srgbClr val="FF0000"/>
                </a:solidFill>
              </a:rPr>
              <a:t>싫어하는 듯해서 </a:t>
            </a:r>
            <a:r>
              <a:rPr lang="ko-KR" altLang="en-US" sz="2400" dirty="0"/>
              <a:t>그냥 저 혼자 왔어요</a:t>
            </a:r>
            <a:r>
              <a:rPr lang="en-US" altLang="ko-KR" sz="2400" dirty="0"/>
              <a:t>.</a:t>
            </a:r>
            <a:endParaRPr lang="en-US" sz="2400" b="1" u="sng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3D27C51-1072-5444-A070-1B04F572CF50}"/>
              </a:ext>
            </a:extLst>
          </p:cNvPr>
          <p:cNvSpPr txBox="1"/>
          <p:nvPr/>
        </p:nvSpPr>
        <p:spPr>
          <a:xfrm>
            <a:off x="376502" y="1749112"/>
            <a:ext cx="11739298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/>
              <a:t>(Attached to a </a:t>
            </a:r>
            <a:r>
              <a:rPr lang="en-US" altLang="ko-KR" sz="2800" dirty="0"/>
              <a:t>verb or</a:t>
            </a:r>
            <a:r>
              <a:rPr lang="ko-KR" altLang="en-US" sz="2800" dirty="0"/>
              <a:t> </a:t>
            </a:r>
            <a:r>
              <a:rPr lang="en-US" altLang="ko-KR" sz="2800" dirty="0"/>
              <a:t>an adjective</a:t>
            </a:r>
            <a:r>
              <a:rPr lang="en-US" sz="2800" dirty="0"/>
              <a:t>) This is used to predict what the conditions are.</a:t>
            </a:r>
          </a:p>
        </p:txBody>
      </p:sp>
      <p:sp>
        <p:nvSpPr>
          <p:cNvPr id="11" name="Google Shape;182;p29">
            <a:extLst>
              <a:ext uri="{FF2B5EF4-FFF2-40B4-BE49-F238E27FC236}">
                <a16:creationId xmlns:a16="http://schemas.microsoft.com/office/drawing/2014/main" id="{6C1888A2-A7DA-4E95-B19F-F74A9C4CE6A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7437F555-5FDE-454D-BC5E-E2D59A4372CA}"/>
              </a:ext>
            </a:extLst>
          </p:cNvPr>
          <p:cNvSpPr txBox="1">
            <a:spLocks/>
          </p:cNvSpPr>
          <p:nvPr/>
        </p:nvSpPr>
        <p:spPr>
          <a:xfrm>
            <a:off x="2971421" y="88062"/>
            <a:ext cx="624915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362CC2A-734F-4F10-8744-77AD228617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9992" y="63065"/>
            <a:ext cx="671428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592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ext Box 2">
            <a:extLst>
              <a:ext uri="{FF2B5EF4-FFF2-40B4-BE49-F238E27FC236}">
                <a16:creationId xmlns:a16="http://schemas.microsoft.com/office/drawing/2014/main" id="{30BFA45B-572D-4445-86AD-E0E7934E3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8958" y="3262888"/>
            <a:ext cx="374043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그림을 좋아하다</a:t>
            </a:r>
          </a:p>
        </p:txBody>
      </p:sp>
      <p:sp>
        <p:nvSpPr>
          <p:cNvPr id="10245" name="Text Box 5">
            <a:extLst>
              <a:ext uri="{FF2B5EF4-FFF2-40B4-BE49-F238E27FC236}">
                <a16:creationId xmlns:a16="http://schemas.microsoft.com/office/drawing/2014/main" id="{D1F721D0-131A-654F-B2A3-6D2EE97B6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3265935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그림을 좋아하는 듯하다</a:t>
            </a:r>
            <a:r>
              <a:rPr lang="en-US" altLang="ko-KR" sz="3200" dirty="0"/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5" name="Text Box 6">
            <a:extLst>
              <a:ext uri="{FF2B5EF4-FFF2-40B4-BE49-F238E27FC236}">
                <a16:creationId xmlns:a16="http://schemas.microsoft.com/office/drawing/2014/main" id="{44FAAD86-C1F1-5E41-8F35-739F4EBB0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2533" y="2500998"/>
            <a:ext cx="202338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많이 읽다</a:t>
            </a:r>
          </a:p>
        </p:txBody>
      </p:sp>
      <p:sp>
        <p:nvSpPr>
          <p:cNvPr id="10249" name="Text Box 9">
            <a:extLst>
              <a:ext uri="{FF2B5EF4-FFF2-40B4-BE49-F238E27FC236}">
                <a16:creationId xmlns:a16="http://schemas.microsoft.com/office/drawing/2014/main" id="{02C86FC3-5825-1649-A96D-48A3CC80B6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2506924"/>
            <a:ext cx="542003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많이 읽는 듯하다</a:t>
            </a:r>
            <a:r>
              <a:rPr lang="en-US" altLang="ko-KR" sz="3200" dirty="0"/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7" name="Text Box 17">
            <a:extLst>
              <a:ext uri="{FF2B5EF4-FFF2-40B4-BE49-F238E27FC236}">
                <a16:creationId xmlns:a16="http://schemas.microsoft.com/office/drawing/2014/main" id="{22074ED4-1E06-4046-AE41-6AAC0B7088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1" y="4024778"/>
            <a:ext cx="322659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인기가 많다</a:t>
            </a:r>
          </a:p>
        </p:txBody>
      </p:sp>
      <p:sp>
        <p:nvSpPr>
          <p:cNvPr id="10259" name="Text Box 19">
            <a:extLst>
              <a:ext uri="{FF2B5EF4-FFF2-40B4-BE49-F238E27FC236}">
                <a16:creationId xmlns:a16="http://schemas.microsoft.com/office/drawing/2014/main" id="{1FA46FA9-E22D-234F-939B-9BB102D8E6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024946"/>
            <a:ext cx="519545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인기가 많은 듯하다</a:t>
            </a:r>
            <a:r>
              <a:rPr lang="en-US" altLang="ko-KR" sz="3200" dirty="0"/>
              <a:t>.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54279" name="Text Box 20">
            <a:extLst>
              <a:ext uri="{FF2B5EF4-FFF2-40B4-BE49-F238E27FC236}">
                <a16:creationId xmlns:a16="http://schemas.microsoft.com/office/drawing/2014/main" id="{086A04EB-FAD1-0445-9551-8B8468AF8F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2" y="4786668"/>
            <a:ext cx="262969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ko-KR" altLang="en-US" sz="3200" dirty="0"/>
              <a:t>파티를 하다</a:t>
            </a:r>
          </a:p>
        </p:txBody>
      </p:sp>
      <p:sp>
        <p:nvSpPr>
          <p:cNvPr id="10262" name="Text Box 22">
            <a:extLst>
              <a:ext uri="{FF2B5EF4-FFF2-40B4-BE49-F238E27FC236}">
                <a16:creationId xmlns:a16="http://schemas.microsoft.com/office/drawing/2014/main" id="{5BE77C7A-2DF3-A24A-8190-D545745970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00800" y="4783957"/>
            <a:ext cx="55435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1pPr>
            <a:lvl2pPr marL="742950" indent="-28575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2pPr>
            <a:lvl3pPr marL="11430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3pPr>
            <a:lvl4pPr marL="16002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4pPr>
            <a:lvl5pPr marL="2057400" indent="-228600" latinLnBrk="1"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5pPr>
            <a:lvl6pPr marL="25146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6pPr>
            <a:lvl7pPr marL="29718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7pPr>
            <a:lvl8pPr marL="34290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8pPr>
            <a:lvl9pPr marL="3886200" indent="-228600" eaLnBrk="0" fontAlgn="base" latinLnBrk="1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anose="020B0600000101010101" pitchFamily="34" charset="-127"/>
                <a:ea typeface="굴림" panose="020B0600000101010101" pitchFamily="34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ko-KR" altLang="en-US" sz="3200" dirty="0"/>
              <a:t>파티를 하는 듯하다</a:t>
            </a:r>
            <a:r>
              <a:rPr lang="en-US" altLang="ko-KR" sz="3200" dirty="0"/>
              <a:t>.</a:t>
            </a:r>
            <a:r>
              <a:rPr lang="ko-KR" altLang="en-US" sz="3200" dirty="0"/>
              <a:t> </a:t>
            </a:r>
            <a:endParaRPr lang="ko-KR" altLang="en-US" sz="3200" dirty="0">
              <a:solidFill>
                <a:srgbClr val="FF000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401D9F3-4524-DC44-B45B-AA63B7FE1456}"/>
              </a:ext>
            </a:extLst>
          </p:cNvPr>
          <p:cNvSpPr txBox="1"/>
          <p:nvPr/>
        </p:nvSpPr>
        <p:spPr>
          <a:xfrm>
            <a:off x="2670572" y="1130062"/>
            <a:ext cx="6850856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eaLnBrk="1" latinLnBrk="1" hangingPunct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듯하다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넣어 봐요 </a:t>
            </a:r>
            <a:endParaRPr lang="en-US" altLang="ko-KR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Verb or</a:t>
            </a:r>
            <a:r>
              <a:rPr lang="ko-KR" altLang="en-US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</a:t>
            </a:r>
            <a:r>
              <a:rPr lang="en-US" altLang="ko-KR" sz="30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adjective +</a:t>
            </a:r>
            <a:r>
              <a:rPr lang="en-US" altLang="ko-KR" sz="3000" dirty="0">
                <a:solidFill>
                  <a:srgbClr val="FF0000"/>
                </a:solidFill>
              </a:rPr>
              <a:t> ~(</a:t>
            </a:r>
            <a:r>
              <a:rPr lang="ko-KR" altLang="en-US" sz="3000" dirty="0">
                <a:solidFill>
                  <a:srgbClr val="FF0000"/>
                </a:solidFill>
              </a:rPr>
              <a:t>으</a:t>
            </a:r>
            <a:r>
              <a:rPr lang="en-US" altLang="ko-KR" sz="3000" dirty="0">
                <a:solidFill>
                  <a:srgbClr val="FF0000"/>
                </a:solidFill>
              </a:rPr>
              <a:t>)</a:t>
            </a:r>
            <a:r>
              <a:rPr lang="ko-KR" altLang="en-US" sz="3000" dirty="0">
                <a:solidFill>
                  <a:srgbClr val="FF0000"/>
                </a:solidFill>
              </a:rPr>
              <a:t>ㄴ</a:t>
            </a:r>
            <a:r>
              <a:rPr lang="en-US" altLang="ko-KR" sz="3000" dirty="0">
                <a:solidFill>
                  <a:srgbClr val="FF0000"/>
                </a:solidFill>
              </a:rPr>
              <a:t>/</a:t>
            </a:r>
            <a:r>
              <a:rPr lang="ko-KR" altLang="en-US" sz="3000" dirty="0">
                <a:solidFill>
                  <a:srgbClr val="FF0000"/>
                </a:solidFill>
              </a:rPr>
              <a:t>는 듯하다</a:t>
            </a:r>
            <a:endParaRPr lang="ko-KR" altLang="en-US" sz="30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cxnSp>
        <p:nvCxnSpPr>
          <p:cNvPr id="25" name="직선 화살표 연결선 24">
            <a:extLst>
              <a:ext uri="{FF2B5EF4-FFF2-40B4-BE49-F238E27FC236}">
                <a16:creationId xmlns:a16="http://schemas.microsoft.com/office/drawing/2014/main" id="{56E1BE89-40C8-4C47-A799-7DF67642E73C}"/>
              </a:ext>
            </a:extLst>
          </p:cNvPr>
          <p:cNvCxnSpPr/>
          <p:nvPr/>
        </p:nvCxnSpPr>
        <p:spPr>
          <a:xfrm>
            <a:off x="5099447" y="2839713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화살표 연결선 27">
            <a:extLst>
              <a:ext uri="{FF2B5EF4-FFF2-40B4-BE49-F238E27FC236}">
                <a16:creationId xmlns:a16="http://schemas.microsoft.com/office/drawing/2014/main" id="{E5996200-6816-AD4B-A442-037509D83C10}"/>
              </a:ext>
            </a:extLst>
          </p:cNvPr>
          <p:cNvCxnSpPr/>
          <p:nvPr/>
        </p:nvCxnSpPr>
        <p:spPr>
          <a:xfrm>
            <a:off x="5105400" y="345962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화살표 연결선 28">
            <a:extLst>
              <a:ext uri="{FF2B5EF4-FFF2-40B4-BE49-F238E27FC236}">
                <a16:creationId xmlns:a16="http://schemas.microsoft.com/office/drawing/2014/main" id="{575B3996-8604-0A40-900F-1563B81A5500}"/>
              </a:ext>
            </a:extLst>
          </p:cNvPr>
          <p:cNvCxnSpPr/>
          <p:nvPr/>
        </p:nvCxnSpPr>
        <p:spPr>
          <a:xfrm>
            <a:off x="5105400" y="429782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화살표 연결선 29">
            <a:extLst>
              <a:ext uri="{FF2B5EF4-FFF2-40B4-BE49-F238E27FC236}">
                <a16:creationId xmlns:a16="http://schemas.microsoft.com/office/drawing/2014/main" id="{EB8B1B46-0191-2444-A57F-01B8834F8CED}"/>
              </a:ext>
            </a:extLst>
          </p:cNvPr>
          <p:cNvCxnSpPr/>
          <p:nvPr/>
        </p:nvCxnSpPr>
        <p:spPr>
          <a:xfrm>
            <a:off x="5105400" y="5059829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own Arrow 1">
            <a:extLst>
              <a:ext uri="{FF2B5EF4-FFF2-40B4-BE49-F238E27FC236}">
                <a16:creationId xmlns:a16="http://schemas.microsoft.com/office/drawing/2014/main" id="{BD84D320-FA95-984F-B515-8E2B8800B244}"/>
              </a:ext>
            </a:extLst>
          </p:cNvPr>
          <p:cNvSpPr/>
          <p:nvPr/>
        </p:nvSpPr>
        <p:spPr>
          <a:xfrm>
            <a:off x="4260850" y="2645693"/>
            <a:ext cx="317500" cy="2658949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866F8E-9D93-49B6-9E1B-CE732BA7A5A5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8419B5C0-30F9-474F-8233-5DDA331052FF}"/>
              </a:ext>
            </a:extLst>
          </p:cNvPr>
          <p:cNvSpPr txBox="1">
            <a:spLocks/>
          </p:cNvSpPr>
          <p:nvPr/>
        </p:nvSpPr>
        <p:spPr>
          <a:xfrm>
            <a:off x="2896512" y="109303"/>
            <a:ext cx="6398977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8D1C4A9-BDD4-400C-A4BA-62A384EE4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396" y="109303"/>
            <a:ext cx="559709" cy="64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090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/>
      <p:bldP spid="10249" grpId="0"/>
      <p:bldP spid="10259" grpId="0"/>
      <p:bldP spid="10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82;p29">
            <a:extLst>
              <a:ext uri="{FF2B5EF4-FFF2-40B4-BE49-F238E27FC236}">
                <a16:creationId xmlns:a16="http://schemas.microsoft.com/office/drawing/2014/main" id="{59BB9625-805F-8145-B596-B6991F1A2AD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8FC724-0CCB-4D5B-A16D-84A373317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1" y="58368"/>
            <a:ext cx="9334499" cy="612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8899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777970" y="1287989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듯하다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C54979B-47EC-4C0C-8B25-4E0E0D574D0F}"/>
              </a:ext>
            </a:extLst>
          </p:cNvPr>
          <p:cNvSpPr txBox="1">
            <a:spLocks/>
          </p:cNvSpPr>
          <p:nvPr/>
        </p:nvSpPr>
        <p:spPr>
          <a:xfrm>
            <a:off x="2853649" y="86290"/>
            <a:ext cx="6484702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1103" y="86290"/>
            <a:ext cx="559709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B0C2956-B8C5-4DC5-BB38-A227558D7FD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470957" y="3144644"/>
            <a:ext cx="4123944" cy="2853634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788356" y="2345379"/>
            <a:ext cx="4034397" cy="799266"/>
          </a:xfrm>
          <a:prstGeom prst="wedgeRoundRectCallout">
            <a:avLst>
              <a:gd name="adj1" fmla="val -54038"/>
              <a:gd name="adj2" fmla="val 97415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맞아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책을 </a:t>
            </a:r>
            <a:r>
              <a:rPr lang="ko-KR" altLang="en-US" sz="2400" b="1" dirty="0">
                <a:solidFill>
                  <a:srgbClr val="FF0000"/>
                </a:solidFill>
              </a:rPr>
              <a:t>많이 읽는 듯해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3" name="Rounded Rectangular Callout 20">
            <a:extLst>
              <a:ext uri="{FF2B5EF4-FFF2-40B4-BE49-F238E27FC236}">
                <a16:creationId xmlns:a16="http://schemas.microsoft.com/office/drawing/2014/main" id="{077D60BE-720F-4F01-9585-288970E3A6F1}"/>
              </a:ext>
            </a:extLst>
          </p:cNvPr>
          <p:cNvSpPr/>
          <p:nvPr/>
        </p:nvSpPr>
        <p:spPr>
          <a:xfrm>
            <a:off x="465974" y="2345379"/>
            <a:ext cx="2908255" cy="1083621"/>
          </a:xfrm>
          <a:prstGeom prst="wedgeRoundRectCallout">
            <a:avLst>
              <a:gd name="adj1" fmla="val 50308"/>
              <a:gd name="adj2" fmla="val 9041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로라는 늘 책을 가지고 다니더라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235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C54979B-47EC-4C0C-8B25-4E0E0D574D0F}"/>
              </a:ext>
            </a:extLst>
          </p:cNvPr>
          <p:cNvSpPr txBox="1">
            <a:spLocks/>
          </p:cNvSpPr>
          <p:nvPr/>
        </p:nvSpPr>
        <p:spPr>
          <a:xfrm>
            <a:off x="2934201" y="86290"/>
            <a:ext cx="6323599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5946" y="42882"/>
            <a:ext cx="682712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66E983-EBB7-45DE-A476-2478BBE88739}"/>
              </a:ext>
            </a:extLst>
          </p:cNvPr>
          <p:cNvSpPr txBox="1"/>
          <p:nvPr/>
        </p:nvSpPr>
        <p:spPr>
          <a:xfrm>
            <a:off x="1777970" y="1285327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듯하다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70D712C-F721-4785-A6B7-B43E8500C1D4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3874511" y="3124201"/>
            <a:ext cx="4239597" cy="2874077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042853" y="2146586"/>
            <a:ext cx="3843024" cy="1010952"/>
          </a:xfrm>
          <a:prstGeom prst="wedgeRoundRectCallout">
            <a:avLst>
              <a:gd name="adj1" fmla="val -56481"/>
              <a:gd name="adj2" fmla="val 1146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응</a:t>
            </a:r>
            <a:r>
              <a:rPr lang="en-US" altLang="ko-KR" sz="2400" dirty="0">
                <a:solidFill>
                  <a:schemeClr val="tx1"/>
                </a:solidFill>
              </a:rPr>
              <a:t>. </a:t>
            </a:r>
            <a:r>
              <a:rPr lang="ko-KR" altLang="en-US" sz="2400" dirty="0">
                <a:solidFill>
                  <a:schemeClr val="tx1"/>
                </a:solidFill>
              </a:rPr>
              <a:t>그림을 </a:t>
            </a:r>
            <a:r>
              <a:rPr lang="ko-KR" altLang="en-US" sz="2400" b="1" dirty="0">
                <a:solidFill>
                  <a:srgbClr val="FF0000"/>
                </a:solidFill>
              </a:rPr>
              <a:t>좋아하는 듯해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5" name="Rounded Rectangular Callout 20">
            <a:extLst>
              <a:ext uri="{FF2B5EF4-FFF2-40B4-BE49-F238E27FC236}">
                <a16:creationId xmlns:a16="http://schemas.microsoft.com/office/drawing/2014/main" id="{E28C634A-3D1B-438E-B33A-F8D6E30E8C4B}"/>
              </a:ext>
            </a:extLst>
          </p:cNvPr>
          <p:cNvSpPr/>
          <p:nvPr/>
        </p:nvSpPr>
        <p:spPr>
          <a:xfrm>
            <a:off x="306123" y="2113249"/>
            <a:ext cx="3639645" cy="1077627"/>
          </a:xfrm>
          <a:prstGeom prst="wedgeRoundRectCallout">
            <a:avLst>
              <a:gd name="adj1" fmla="val 56653"/>
              <a:gd name="adj2" fmla="val 97693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알렉스는 그림 전시회에 자주 간다면서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31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C54979B-47EC-4C0C-8B25-4E0E0D574D0F}"/>
              </a:ext>
            </a:extLst>
          </p:cNvPr>
          <p:cNvSpPr txBox="1">
            <a:spLocks/>
          </p:cNvSpPr>
          <p:nvPr/>
        </p:nvSpPr>
        <p:spPr>
          <a:xfrm>
            <a:off x="2905778" y="86290"/>
            <a:ext cx="6380444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3710" y="67397"/>
            <a:ext cx="702068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044921-98B5-45F9-B156-87651059F965}"/>
              </a:ext>
            </a:extLst>
          </p:cNvPr>
          <p:cNvSpPr txBox="1"/>
          <p:nvPr/>
        </p:nvSpPr>
        <p:spPr>
          <a:xfrm>
            <a:off x="1777971" y="1308120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듯하다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3A5DE7F-22D5-4E8C-984E-4F37D7B0A24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102099" y="2924176"/>
            <a:ext cx="4137025" cy="3059880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8532116" y="2137648"/>
            <a:ext cx="3374134" cy="1172004"/>
          </a:xfrm>
          <a:prstGeom prst="wedgeRoundRectCallout">
            <a:avLst>
              <a:gd name="adj1" fmla="val -56893"/>
              <a:gd name="adj2" fmla="val 70744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친구들한테 인기가 </a:t>
            </a:r>
            <a:r>
              <a:rPr lang="ko-KR" altLang="en-US" sz="2400" b="1" dirty="0">
                <a:solidFill>
                  <a:srgbClr val="FF0000"/>
                </a:solidFill>
              </a:rPr>
              <a:t>많은 듯 해요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Rounded Rectangular Callout 20">
            <a:extLst>
              <a:ext uri="{FF2B5EF4-FFF2-40B4-BE49-F238E27FC236}">
                <a16:creationId xmlns:a16="http://schemas.microsoft.com/office/drawing/2014/main" id="{5B0667B7-CF90-4F06-B0D1-D714B1955E09}"/>
              </a:ext>
            </a:extLst>
          </p:cNvPr>
          <p:cNvSpPr/>
          <p:nvPr/>
        </p:nvSpPr>
        <p:spPr>
          <a:xfrm>
            <a:off x="943627" y="2137648"/>
            <a:ext cx="2865480" cy="1291352"/>
          </a:xfrm>
          <a:prstGeom prst="wedgeRoundRectCallout">
            <a:avLst>
              <a:gd name="adj1" fmla="val 69638"/>
              <a:gd name="adj2" fmla="val 84310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유진이는 친구가 많지</a:t>
            </a:r>
            <a:r>
              <a:rPr lang="en-US" altLang="ko-KR" sz="2400" dirty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1103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29179254-D4BE-4272-A745-8C36549D2EA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C54979B-47EC-4C0C-8B25-4E0E0D574D0F}"/>
              </a:ext>
            </a:extLst>
          </p:cNvPr>
          <p:cNvSpPr txBox="1">
            <a:spLocks/>
          </p:cNvSpPr>
          <p:nvPr/>
        </p:nvSpPr>
        <p:spPr>
          <a:xfrm>
            <a:off x="2917108" y="86290"/>
            <a:ext cx="6357785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3D9826-4B6D-4B51-8EBE-40590A0DE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057" y="86290"/>
            <a:ext cx="658050" cy="64633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8763B5E-DBE7-4B9F-B290-F01F6D0F2808}"/>
              </a:ext>
            </a:extLst>
          </p:cNvPr>
          <p:cNvSpPr/>
          <p:nvPr/>
        </p:nvSpPr>
        <p:spPr>
          <a:xfrm>
            <a:off x="8410148" y="5752057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http://study.korean.net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9A2C848-9563-409B-894D-96A5D66E5DD1}"/>
              </a:ext>
            </a:extLst>
          </p:cNvPr>
          <p:cNvSpPr txBox="1"/>
          <p:nvPr/>
        </p:nvSpPr>
        <p:spPr>
          <a:xfrm>
            <a:off x="1777970" y="1222649"/>
            <a:ext cx="8636059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‘~(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)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는 듯하다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P.61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79D44C6-0C78-453B-81FF-332633B1A6A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4024465" y="2701437"/>
            <a:ext cx="3830320" cy="3173730"/>
          </a:xfrm>
          <a:prstGeom prst="rect">
            <a:avLst/>
          </a:prstGeom>
        </p:spPr>
      </p:pic>
      <p:sp>
        <p:nvSpPr>
          <p:cNvPr id="21" name="Rounded Rectangular Callout 20">
            <a:extLst>
              <a:ext uri="{FF2B5EF4-FFF2-40B4-BE49-F238E27FC236}">
                <a16:creationId xmlns:a16="http://schemas.microsoft.com/office/drawing/2014/main" id="{F5EFBC83-BD15-CD42-9843-6042C1381C66}"/>
              </a:ext>
            </a:extLst>
          </p:cNvPr>
          <p:cNvSpPr/>
          <p:nvPr/>
        </p:nvSpPr>
        <p:spPr>
          <a:xfrm>
            <a:off x="7926022" y="2236054"/>
            <a:ext cx="3623351" cy="930765"/>
          </a:xfrm>
          <a:prstGeom prst="wedgeRoundRectCallout">
            <a:avLst>
              <a:gd name="adj1" fmla="val -55955"/>
              <a:gd name="adj2" fmla="val 80789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네</a:t>
            </a:r>
            <a:r>
              <a:rPr lang="en-US" altLang="ko-KR" sz="2400" dirty="0">
                <a:solidFill>
                  <a:schemeClr val="tx1"/>
                </a:solidFill>
              </a:rPr>
              <a:t>, </a:t>
            </a:r>
            <a:r>
              <a:rPr lang="ko-KR" altLang="en-US" sz="2400" dirty="0">
                <a:solidFill>
                  <a:schemeClr val="tx1"/>
                </a:solidFill>
              </a:rPr>
              <a:t>노래 연습을 </a:t>
            </a:r>
            <a:endParaRPr lang="en-US" altLang="ko-KR" sz="2400" dirty="0">
              <a:solidFill>
                <a:schemeClr val="tx1"/>
              </a:solidFill>
            </a:endParaRPr>
          </a:p>
          <a:p>
            <a:pPr algn="ctr"/>
            <a:r>
              <a:rPr lang="ko-KR" altLang="en-US" sz="2400" b="1" dirty="0">
                <a:solidFill>
                  <a:srgbClr val="FF0000"/>
                </a:solidFill>
              </a:rPr>
              <a:t>하는 듯해요</a:t>
            </a:r>
            <a:r>
              <a:rPr lang="en-US" altLang="ko-KR" sz="2400" b="1" dirty="0">
                <a:solidFill>
                  <a:srgbClr val="FF0000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Rounded Rectangular Callout 20">
            <a:extLst>
              <a:ext uri="{FF2B5EF4-FFF2-40B4-BE49-F238E27FC236}">
                <a16:creationId xmlns:a16="http://schemas.microsoft.com/office/drawing/2014/main" id="{F88BF0C7-1FDB-41B9-9B01-001759B49E89}"/>
              </a:ext>
            </a:extLst>
          </p:cNvPr>
          <p:cNvSpPr/>
          <p:nvPr/>
        </p:nvSpPr>
        <p:spPr>
          <a:xfrm>
            <a:off x="435661" y="2204321"/>
            <a:ext cx="3830319" cy="930764"/>
          </a:xfrm>
          <a:prstGeom prst="wedgeRoundRectCallout">
            <a:avLst>
              <a:gd name="adj1" fmla="val 51813"/>
              <a:gd name="adj2" fmla="val 76427"/>
              <a:gd name="adj3" fmla="val 1666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옆 교실에서 노랫소리가 들리는구나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769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C22A26-8E76-48A0-8E53-8A64250ADA64}"/>
              </a:ext>
            </a:extLst>
          </p:cNvPr>
          <p:cNvSpPr txBox="1">
            <a:spLocks/>
          </p:cNvSpPr>
          <p:nvPr/>
        </p:nvSpPr>
        <p:spPr>
          <a:xfrm>
            <a:off x="2678340" y="86290"/>
            <a:ext cx="6835321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3321" y="86290"/>
            <a:ext cx="681794" cy="64633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71992" y="4686255"/>
            <a:ext cx="432199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숙제를 하는 듯해요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E14A5B-AB72-4333-A030-59AAC1906813}"/>
              </a:ext>
            </a:extLst>
          </p:cNvPr>
          <p:cNvSpPr txBox="1"/>
          <p:nvPr/>
        </p:nvSpPr>
        <p:spPr>
          <a:xfrm>
            <a:off x="1754188" y="3332262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알렉스는 어디에 있어요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자기 방에 있어요</a:t>
            </a:r>
            <a:r>
              <a:rPr lang="en-US" altLang="ko-KR" sz="2500" dirty="0"/>
              <a:t>. </a:t>
            </a:r>
            <a:r>
              <a:rPr lang="ko-KR" altLang="en-US" sz="2500" dirty="0"/>
              <a:t>아까 축구하고 오더니 방에서 </a:t>
            </a:r>
            <a:r>
              <a:rPr lang="en-US" altLang="ko-KR" sz="2500" dirty="0"/>
              <a:t>__________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05708" y="4686255"/>
            <a:ext cx="32143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 err="1"/>
              <a:t>숙제하는</a:t>
            </a:r>
            <a:r>
              <a:rPr lang="ko-KR" altLang="en-US" sz="2500" dirty="0"/>
              <a:t> 셈이에요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71992" y="5431626"/>
            <a:ext cx="36222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 err="1"/>
              <a:t>숙제하곤</a:t>
            </a:r>
            <a:r>
              <a:rPr lang="ko-KR" altLang="en-US" sz="2500" dirty="0"/>
              <a:t> 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038B2E2-9F66-41C2-A267-DBE6BC8AD1E5}"/>
              </a:ext>
            </a:extLst>
          </p:cNvPr>
          <p:cNvSpPr/>
          <p:nvPr/>
        </p:nvSpPr>
        <p:spPr>
          <a:xfrm>
            <a:off x="1792773" y="4746843"/>
            <a:ext cx="427913" cy="3824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D5F9D45-A9C5-495C-A9D5-45396B431382}"/>
              </a:ext>
            </a:extLst>
          </p:cNvPr>
          <p:cNvSpPr txBox="1"/>
          <p:nvPr/>
        </p:nvSpPr>
        <p:spPr>
          <a:xfrm>
            <a:off x="7305028" y="2613939"/>
            <a:ext cx="32505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https://www.123rf.com/photo_105746701_stock-vector-boys-are-writing-kids-doing-homework-maths-at-home-cartoon-cute-little-boy-in-red-shirt-siting-on-th.html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3598687-B03F-4DAD-B667-AB5E44FC3F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1078" y="1086749"/>
            <a:ext cx="2049845" cy="2081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214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C22A26-8E76-48A0-8E53-8A64250ADA64}"/>
              </a:ext>
            </a:extLst>
          </p:cNvPr>
          <p:cNvSpPr txBox="1">
            <a:spLocks/>
          </p:cNvSpPr>
          <p:nvPr/>
        </p:nvSpPr>
        <p:spPr>
          <a:xfrm>
            <a:off x="2850475" y="86290"/>
            <a:ext cx="6491051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6541" y="86290"/>
            <a:ext cx="559709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04419" y="4284632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2352" y="3993221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806272" y="4630846"/>
            <a:ext cx="416988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ko-KR" altLang="en-US" sz="2500" dirty="0"/>
              <a:t>친해진 듯해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6654037" y="4628733"/>
            <a:ext cx="486168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</a:t>
            </a:r>
            <a:r>
              <a:rPr lang="ko-KR" altLang="en-US" sz="2500" dirty="0"/>
              <a:t>친하게 생겼다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809242" y="5324865"/>
            <a:ext cx="53218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사이가 </a:t>
            </a:r>
            <a:r>
              <a:rPr lang="ko-KR" altLang="en-US" sz="2500" dirty="0" err="1"/>
              <a:t>나빠졌어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7240317-15FB-4BB1-894A-0F1F1267AC1D}"/>
              </a:ext>
            </a:extLst>
          </p:cNvPr>
          <p:cNvSpPr/>
          <p:nvPr/>
        </p:nvSpPr>
        <p:spPr>
          <a:xfrm>
            <a:off x="1748633" y="4672467"/>
            <a:ext cx="477908" cy="48131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0265C9-4543-4051-A36E-0653DBD76D4C}"/>
              </a:ext>
            </a:extLst>
          </p:cNvPr>
          <p:cNvSpPr txBox="1"/>
          <p:nvPr/>
        </p:nvSpPr>
        <p:spPr>
          <a:xfrm>
            <a:off x="7131049" y="2651295"/>
            <a:ext cx="367846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https://www.pinterest.com/pin/155866837084603559/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8D3497C-D316-4230-BF58-EB07AD4177FD}"/>
              </a:ext>
            </a:extLst>
          </p:cNvPr>
          <p:cNvSpPr txBox="1"/>
          <p:nvPr/>
        </p:nvSpPr>
        <p:spPr>
          <a:xfrm>
            <a:off x="1754188" y="3161410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요즘 로라와 제시카가 학교 끝나고 꼭 같이 가더라</a:t>
            </a:r>
            <a:r>
              <a:rPr lang="en-US" altLang="ko-KR" sz="2500" dirty="0"/>
              <a:t>.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응</a:t>
            </a:r>
            <a:r>
              <a:rPr lang="en-US" altLang="ko-KR" sz="2500" dirty="0"/>
              <a:t>, </a:t>
            </a:r>
            <a:r>
              <a:rPr lang="ko-KR" altLang="en-US" sz="2500" dirty="0"/>
              <a:t>지난번에 발표를 같이 하더니 둘이  </a:t>
            </a:r>
            <a:r>
              <a:rPr lang="en-US" altLang="ko-KR" sz="2500" dirty="0"/>
              <a:t>__________</a:t>
            </a:r>
            <a:endParaRPr lang="en-US" sz="25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5C828F-D2EB-42E2-8BEF-000B227982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4324" y="1266234"/>
            <a:ext cx="1663353" cy="182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43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82;p29">
            <a:extLst>
              <a:ext uri="{FF2B5EF4-FFF2-40B4-BE49-F238E27FC236}">
                <a16:creationId xmlns:a16="http://schemas.microsoft.com/office/drawing/2014/main" id="{2C273C2B-D311-47EA-9A2B-702630DA712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2C22A26-8E76-48A0-8E53-8A64250ADA64}"/>
              </a:ext>
            </a:extLst>
          </p:cNvPr>
          <p:cNvSpPr txBox="1">
            <a:spLocks/>
          </p:cNvSpPr>
          <p:nvPr/>
        </p:nvSpPr>
        <p:spPr>
          <a:xfrm>
            <a:off x="2925362" y="45304"/>
            <a:ext cx="6341276" cy="9298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 </a:t>
            </a:r>
            <a:r>
              <a:rPr lang="ko-KR" altLang="en-US" sz="2800" dirty="0">
                <a:solidFill>
                  <a:schemeClr val="tx1"/>
                </a:solidFill>
              </a:rPr>
              <a:t>문법과 표현 </a:t>
            </a:r>
            <a:r>
              <a:rPr lang="en-US" altLang="ko-KR" sz="2800" dirty="0">
                <a:solidFill>
                  <a:schemeClr val="tx1"/>
                </a:solidFill>
              </a:rPr>
              <a:t>2 </a:t>
            </a:r>
            <a:r>
              <a:rPr lang="ko-KR" altLang="en-US" sz="2800" dirty="0">
                <a:solidFill>
                  <a:srgbClr val="FF0000"/>
                </a:solidFill>
              </a:rPr>
              <a:t> </a:t>
            </a:r>
            <a:r>
              <a:rPr lang="en-US" altLang="ko-KR" sz="2800" dirty="0">
                <a:solidFill>
                  <a:srgbClr val="FF0000"/>
                </a:solidFill>
              </a:rPr>
              <a:t>~(</a:t>
            </a:r>
            <a:r>
              <a:rPr lang="ko-KR" altLang="en-US" sz="2800" dirty="0">
                <a:solidFill>
                  <a:srgbClr val="FF0000"/>
                </a:solidFill>
              </a:rPr>
              <a:t>으</a:t>
            </a:r>
            <a:r>
              <a:rPr lang="en-US" altLang="ko-KR" sz="2800" dirty="0">
                <a:solidFill>
                  <a:srgbClr val="FF0000"/>
                </a:solidFill>
              </a:rPr>
              <a:t>)</a:t>
            </a:r>
            <a:r>
              <a:rPr lang="ko-KR" altLang="en-US" sz="2800" dirty="0">
                <a:solidFill>
                  <a:srgbClr val="FF0000"/>
                </a:solidFill>
              </a:rPr>
              <a:t>ㄴ</a:t>
            </a:r>
            <a:r>
              <a:rPr lang="en-US" altLang="ko-KR" sz="2800" dirty="0">
                <a:solidFill>
                  <a:srgbClr val="FF0000"/>
                </a:solidFill>
              </a:rPr>
              <a:t>/</a:t>
            </a:r>
            <a:r>
              <a:rPr lang="ko-KR" altLang="en-US" sz="2800" dirty="0">
                <a:solidFill>
                  <a:srgbClr val="FF0000"/>
                </a:solidFill>
              </a:rPr>
              <a:t>는 듯하다</a:t>
            </a:r>
            <a:endParaRPr lang="en-US" sz="2800" dirty="0">
              <a:solidFill>
                <a:srgbClr val="FF0000"/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2B48CF83-D764-40B8-95E0-E4B7EE56CF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9173" y="45304"/>
            <a:ext cx="792034" cy="64633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C8A9BF7-F857-413A-ADB8-2D3E4CF21C62}"/>
              </a:ext>
            </a:extLst>
          </p:cNvPr>
          <p:cNvSpPr txBox="1"/>
          <p:nvPr/>
        </p:nvSpPr>
        <p:spPr>
          <a:xfrm>
            <a:off x="2955219" y="4435813"/>
            <a:ext cx="4651140" cy="421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D057B-F47D-40B5-B7AC-10510806C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8102" y="3677983"/>
            <a:ext cx="4651651" cy="42066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436066A-101F-4121-AAB6-6DF3BA40022F}"/>
              </a:ext>
            </a:extLst>
          </p:cNvPr>
          <p:cNvSpPr txBox="1"/>
          <p:nvPr/>
        </p:nvSpPr>
        <p:spPr>
          <a:xfrm>
            <a:off x="1696627" y="4582548"/>
            <a:ext cx="53125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1. </a:t>
            </a:r>
            <a:r>
              <a:rPr lang="ko-KR" altLang="en-US" sz="2500" dirty="0"/>
              <a:t>조는 것을 좋아해요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359F15C-E904-473C-BD16-81A453C21550}"/>
              </a:ext>
            </a:extLst>
          </p:cNvPr>
          <p:cNvSpPr txBox="1"/>
          <p:nvPr/>
        </p:nvSpPr>
        <p:spPr>
          <a:xfrm>
            <a:off x="7142672" y="4582548"/>
            <a:ext cx="597083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2.  </a:t>
            </a:r>
            <a:r>
              <a:rPr lang="ko-KR" altLang="en-US" sz="2500" dirty="0" err="1"/>
              <a:t>배고파요</a:t>
            </a:r>
            <a:r>
              <a:rPr lang="en-US" altLang="ko-KR" sz="2500" dirty="0"/>
              <a:t>.</a:t>
            </a:r>
            <a:r>
              <a:rPr lang="en-US" sz="2500" dirty="0"/>
              <a:t>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7962A00-6916-4009-93CD-B612D8E11F27}"/>
              </a:ext>
            </a:extLst>
          </p:cNvPr>
          <p:cNvSpPr txBox="1"/>
          <p:nvPr/>
        </p:nvSpPr>
        <p:spPr>
          <a:xfrm>
            <a:off x="1696627" y="5279767"/>
            <a:ext cx="320194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/>
              <a:t>3. </a:t>
            </a:r>
            <a:r>
              <a:rPr lang="ko-KR" altLang="en-US" sz="2500" dirty="0"/>
              <a:t>졸린 듯해요</a:t>
            </a:r>
            <a:r>
              <a:rPr lang="en-US" altLang="ko-KR" sz="2500" dirty="0"/>
              <a:t>.</a:t>
            </a:r>
            <a:endParaRPr lang="en-US" sz="25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2014DA9-5730-4845-B9B0-66FD69218075}"/>
              </a:ext>
            </a:extLst>
          </p:cNvPr>
          <p:cNvSpPr/>
          <p:nvPr/>
        </p:nvSpPr>
        <p:spPr>
          <a:xfrm>
            <a:off x="7090535" y="2336665"/>
            <a:ext cx="391922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http://www.boians.com/product/</a:t>
            </a:r>
            <a:r>
              <a:rPr lang="ko-KR" altLang="en-US" sz="1000" dirty="0" err="1"/>
              <a:t>보이안스</a:t>
            </a:r>
            <a:r>
              <a:rPr lang="en-US" altLang="ko-KR" sz="1000" dirty="0"/>
              <a:t>-</a:t>
            </a:r>
            <a:r>
              <a:rPr lang="ko-KR" altLang="en-US" sz="1000" dirty="0"/>
              <a:t>벡터</a:t>
            </a:r>
            <a:r>
              <a:rPr lang="en-US" altLang="ko-KR" sz="1000" dirty="0"/>
              <a:t>-</a:t>
            </a:r>
            <a:r>
              <a:rPr lang="ko-KR" altLang="en-US" sz="1000" dirty="0"/>
              <a:t>남자</a:t>
            </a:r>
            <a:r>
              <a:rPr lang="en-US" altLang="ko-KR" sz="1000" dirty="0"/>
              <a:t>-</a:t>
            </a:r>
            <a:r>
              <a:rPr lang="ko-KR" altLang="en-US" sz="1000" dirty="0"/>
              <a:t>어린이</a:t>
            </a:r>
            <a:r>
              <a:rPr lang="en-US" altLang="ko-KR" sz="1000" dirty="0"/>
              <a:t>-</a:t>
            </a:r>
            <a:r>
              <a:rPr lang="ko-KR" altLang="en-US" sz="1000" dirty="0"/>
              <a:t>캐릭터는</a:t>
            </a:r>
            <a:r>
              <a:rPr lang="en-US" altLang="ko-KR" sz="1000" dirty="0"/>
              <a:t>-</a:t>
            </a:r>
            <a:r>
              <a:rPr lang="ko-KR" altLang="en-US" sz="1000" dirty="0"/>
              <a:t>책상에</a:t>
            </a:r>
            <a:r>
              <a:rPr lang="en-US" altLang="ko-KR" sz="1000" dirty="0"/>
              <a:t>-</a:t>
            </a:r>
            <a:r>
              <a:rPr lang="ko-KR" altLang="en-US" sz="1000" dirty="0"/>
              <a:t>엎드려</a:t>
            </a:r>
            <a:r>
              <a:rPr lang="en-US" altLang="ko-KR" sz="1000" dirty="0"/>
              <a:t>/</a:t>
            </a:r>
            <a:endParaRPr lang="en-US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E959C2-F86D-44CE-8517-2CB46B87F68D}"/>
              </a:ext>
            </a:extLst>
          </p:cNvPr>
          <p:cNvSpPr txBox="1"/>
          <p:nvPr/>
        </p:nvSpPr>
        <p:spPr>
          <a:xfrm>
            <a:off x="1696627" y="3107056"/>
            <a:ext cx="8683625" cy="118372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500" dirty="0"/>
              <a:t>A </a:t>
            </a:r>
            <a:r>
              <a:rPr lang="ko-KR" altLang="en-US" sz="2500" dirty="0"/>
              <a:t>알렉스가 책상에 엎드려 있어</a:t>
            </a:r>
            <a:r>
              <a:rPr lang="en-US" altLang="ko-KR" sz="2500" dirty="0"/>
              <a:t>. </a:t>
            </a:r>
            <a:r>
              <a:rPr lang="ko-KR" altLang="en-US" sz="2500" dirty="0"/>
              <a:t>아픈 건 아니지</a:t>
            </a:r>
            <a:r>
              <a:rPr lang="en-US" altLang="ko-KR" sz="25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500" dirty="0"/>
              <a:t>B </a:t>
            </a:r>
            <a:r>
              <a:rPr lang="ko-KR" altLang="en-US" sz="2500" dirty="0"/>
              <a:t>네</a:t>
            </a:r>
            <a:r>
              <a:rPr lang="en-US" altLang="ko-KR" sz="2500" dirty="0"/>
              <a:t>, </a:t>
            </a:r>
            <a:r>
              <a:rPr lang="ko-KR" altLang="en-US" sz="2500" dirty="0"/>
              <a:t>어제 늦게까지 게임을 했다고 하더니 </a:t>
            </a:r>
            <a:r>
              <a:rPr lang="en-US" altLang="ko-KR" sz="2500" dirty="0"/>
              <a:t>_______________</a:t>
            </a:r>
            <a:endParaRPr lang="en-US" sz="25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1D13DFB-1D06-4800-A99C-75536FB739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0085" y="1101179"/>
            <a:ext cx="1651830" cy="1674852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1FCDF00-CC27-4A29-8C39-553580D38221}"/>
              </a:ext>
            </a:extLst>
          </p:cNvPr>
          <p:cNvSpPr/>
          <p:nvPr/>
        </p:nvSpPr>
        <p:spPr>
          <a:xfrm>
            <a:off x="1556659" y="5295900"/>
            <a:ext cx="522514" cy="4770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61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F56F5174-31D9-4DBB-AAB7-A1FD7BDB13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5614875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AE113210-7872-481A-ADE6-3A05CCAF5E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7761" y="125340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P.62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3" name="Freeform 62">
            <a:extLst>
              <a:ext uri="{FF2B5EF4-FFF2-40B4-BE49-F238E27FC236}">
                <a16:creationId xmlns:a16="http://schemas.microsoft.com/office/drawing/2014/main" id="{F9A95BEE-6BB1-4A28-A8E6-A34B2E42E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38619"/>
            <a:ext cx="5000438" cy="5400962"/>
          </a:xfrm>
          <a:custGeom>
            <a:avLst/>
            <a:gdLst>
              <a:gd name="connsiteX0" fmla="*/ 2299956 w 5000438"/>
              <a:gd name="connsiteY0" fmla="*/ 0 h 5400962"/>
              <a:gd name="connsiteX1" fmla="*/ 5000438 w 5000438"/>
              <a:gd name="connsiteY1" fmla="*/ 2700481 h 5400962"/>
              <a:gd name="connsiteX2" fmla="*/ 2299956 w 5000438"/>
              <a:gd name="connsiteY2" fmla="*/ 5400962 h 5400962"/>
              <a:gd name="connsiteX3" fmla="*/ 60675 w 5000438"/>
              <a:gd name="connsiteY3" fmla="*/ 4210346 h 5400962"/>
              <a:gd name="connsiteX4" fmla="*/ 0 w 5000438"/>
              <a:gd name="connsiteY4" fmla="*/ 4110472 h 5400962"/>
              <a:gd name="connsiteX5" fmla="*/ 0 w 5000438"/>
              <a:gd name="connsiteY5" fmla="*/ 1290491 h 5400962"/>
              <a:gd name="connsiteX6" fmla="*/ 60675 w 5000438"/>
              <a:gd name="connsiteY6" fmla="*/ 1190617 h 5400962"/>
              <a:gd name="connsiteX7" fmla="*/ 2299956 w 5000438"/>
              <a:gd name="connsiteY7" fmla="*/ 0 h 5400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00438" h="5400962">
                <a:moveTo>
                  <a:pt x="2299956" y="0"/>
                </a:moveTo>
                <a:cubicBezTo>
                  <a:pt x="3791390" y="0"/>
                  <a:pt x="5000438" y="1209047"/>
                  <a:pt x="5000438" y="2700481"/>
                </a:cubicBezTo>
                <a:cubicBezTo>
                  <a:pt x="5000438" y="4191915"/>
                  <a:pt x="3791390" y="5400962"/>
                  <a:pt x="2299956" y="5400962"/>
                </a:cubicBezTo>
                <a:cubicBezTo>
                  <a:pt x="1367810" y="5400962"/>
                  <a:pt x="545971" y="4928678"/>
                  <a:pt x="60675" y="4210346"/>
                </a:cubicBezTo>
                <a:lnTo>
                  <a:pt x="0" y="4110472"/>
                </a:lnTo>
                <a:lnTo>
                  <a:pt x="0" y="1290491"/>
                </a:lnTo>
                <a:lnTo>
                  <a:pt x="60675" y="1190617"/>
                </a:lnTo>
                <a:cubicBezTo>
                  <a:pt x="545971" y="472284"/>
                  <a:pt x="1367810" y="0"/>
                  <a:pt x="2299956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716865" y="149930"/>
            <a:ext cx="6715209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6  </a:t>
            </a:r>
            <a:r>
              <a:rPr lang="ko-KR" altLang="en-US" sz="2800" dirty="0"/>
              <a:t>내가 좋아하는 만화 영화 주인공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4" name="011_6과듣고말하기">
            <a:hlinkClick r:id="" action="ppaction://media"/>
            <a:extLst>
              <a:ext uri="{FF2B5EF4-FFF2-40B4-BE49-F238E27FC236}">
                <a16:creationId xmlns:a16="http://schemas.microsoft.com/office/drawing/2014/main" id="{0AD89F5C-F659-4A0C-9931-5E2D07731E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24734" y="76197"/>
            <a:ext cx="636587" cy="6365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2F100EB-D7BF-4C3F-95DD-41F3B07D1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3963" y="1766357"/>
            <a:ext cx="4196112" cy="32861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E5D5F4-9492-40DA-AB5D-71CEADD654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11324" y="1224412"/>
            <a:ext cx="7106334" cy="3962837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45FD969-24F3-427F-8727-C12B00F5381C}"/>
              </a:ext>
            </a:extLst>
          </p:cNvPr>
          <p:cNvSpPr/>
          <p:nvPr/>
        </p:nvSpPr>
        <p:spPr>
          <a:xfrm>
            <a:off x="5442856" y="2122714"/>
            <a:ext cx="385981" cy="42046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20623AF-D9A1-413A-A7CA-03B121DE5F5C}"/>
              </a:ext>
            </a:extLst>
          </p:cNvPr>
          <p:cNvSpPr/>
          <p:nvPr/>
        </p:nvSpPr>
        <p:spPr>
          <a:xfrm>
            <a:off x="5464499" y="3934779"/>
            <a:ext cx="385982" cy="39814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08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8232" y="87740"/>
            <a:ext cx="316949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P.62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680688" y="119116"/>
            <a:ext cx="6667544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 Unit 6   </a:t>
            </a:r>
            <a:r>
              <a:rPr lang="ko-KR" altLang="en-US" sz="2800" dirty="0"/>
              <a:t>내가 좋아하는 만화 영화 주인공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DDCC4C1-5AA9-4189-BE34-20FDF123B6B3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B5BF7558-6850-49A9-BD42-512B2A763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07C708A8-3FA9-48B3-B44D-B1F14F990D0F}"/>
              </a:ext>
            </a:extLst>
          </p:cNvPr>
          <p:cNvSpPr/>
          <p:nvPr/>
        </p:nvSpPr>
        <p:spPr>
          <a:xfrm>
            <a:off x="7606145" y="2632364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33289F1-1059-4193-A906-1EA279D55029}"/>
              </a:ext>
            </a:extLst>
          </p:cNvPr>
          <p:cNvSpPr/>
          <p:nvPr/>
        </p:nvSpPr>
        <p:spPr>
          <a:xfrm>
            <a:off x="6648901" y="5902675"/>
            <a:ext cx="328647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https://bbs.ruliweb.com/nds/board/300055/read/7024712</a:t>
            </a:r>
          </a:p>
        </p:txBody>
      </p:sp>
      <p:pic>
        <p:nvPicPr>
          <p:cNvPr id="7" name="011_6과듣고말하기">
            <a:hlinkClick r:id="" action="ppaction://media"/>
            <a:extLst>
              <a:ext uri="{FF2B5EF4-FFF2-40B4-BE49-F238E27FC236}">
                <a16:creationId xmlns:a16="http://schemas.microsoft.com/office/drawing/2014/main" id="{889BBBF6-FBF9-4376-B7F6-1A319C1DA6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22422" y="48450"/>
            <a:ext cx="712461" cy="71246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0D1663-2538-4544-B811-036938A154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39045" y="2587998"/>
            <a:ext cx="4795838" cy="327557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AA62F1-16EE-44F2-98F4-FD6F0272D4B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9811" y="972129"/>
            <a:ext cx="4981924" cy="459413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C9A5039-2480-4B64-B3F9-20980D39480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9045" y="972129"/>
            <a:ext cx="4755515" cy="133180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42192F6-BD0C-48DA-8B8E-6C5A7CF85D7C}"/>
              </a:ext>
            </a:extLst>
          </p:cNvPr>
          <p:cNvSpPr/>
          <p:nvPr/>
        </p:nvSpPr>
        <p:spPr>
          <a:xfrm>
            <a:off x="1733550" y="972129"/>
            <a:ext cx="1009650" cy="3994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49284F6-A596-46E2-A9CF-E8B3D1DA775E}"/>
              </a:ext>
            </a:extLst>
          </p:cNvPr>
          <p:cNvSpPr/>
          <p:nvPr/>
        </p:nvSpPr>
        <p:spPr>
          <a:xfrm>
            <a:off x="2219325" y="1291502"/>
            <a:ext cx="942975" cy="3994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CD02116-0EE4-490E-8443-C988837D2D76}"/>
              </a:ext>
            </a:extLst>
          </p:cNvPr>
          <p:cNvSpPr/>
          <p:nvPr/>
        </p:nvSpPr>
        <p:spPr>
          <a:xfrm>
            <a:off x="3486150" y="1371600"/>
            <a:ext cx="1438275" cy="3994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845F7D6-8AD3-4015-93D6-A63707FC04A2}"/>
              </a:ext>
            </a:extLst>
          </p:cNvPr>
          <p:cNvSpPr/>
          <p:nvPr/>
        </p:nvSpPr>
        <p:spPr>
          <a:xfrm>
            <a:off x="833438" y="1657766"/>
            <a:ext cx="1438275" cy="3994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361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  <p:bldP spid="6" grpId="0" animBg="1"/>
      <p:bldP spid="8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2029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P.64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63782532-670C-470F-87D5-BC032D3C853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C519E37-0D9A-4A41-899B-CBC300615B0F}"/>
              </a:ext>
            </a:extLst>
          </p:cNvPr>
          <p:cNvSpPr txBox="1"/>
          <p:nvPr/>
        </p:nvSpPr>
        <p:spPr>
          <a:xfrm>
            <a:off x="-420914" y="881309"/>
            <a:ext cx="10668000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300" dirty="0"/>
              <a:t>다음은 나의 꿈에 대한 </a:t>
            </a:r>
            <a:r>
              <a:rPr lang="ko-KR" altLang="en-US" sz="2300" dirty="0" err="1"/>
              <a:t>글이에요</a:t>
            </a:r>
            <a:r>
              <a:rPr lang="en-US" altLang="ko-KR" sz="2300" dirty="0"/>
              <a:t>. </a:t>
            </a:r>
            <a:r>
              <a:rPr lang="ko-KR" altLang="en-US" sz="2300" dirty="0"/>
              <a:t>잘 읽고 질문에 답해 보세요</a:t>
            </a:r>
            <a:r>
              <a:rPr lang="en-US" altLang="ko-KR" sz="2300" dirty="0"/>
              <a:t>.</a:t>
            </a:r>
            <a:endParaRPr lang="en-US" sz="23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8B77F89-5234-4A91-97B8-A2B96A1B0279}"/>
              </a:ext>
            </a:extLst>
          </p:cNvPr>
          <p:cNvGrpSpPr/>
          <p:nvPr/>
        </p:nvGrpSpPr>
        <p:grpSpPr>
          <a:xfrm>
            <a:off x="16445" y="60689"/>
            <a:ext cx="7505584" cy="787887"/>
            <a:chOff x="24096" y="60689"/>
            <a:chExt cx="6564341" cy="787887"/>
          </a:xfrm>
        </p:grpSpPr>
        <p:sp>
          <p:nvSpPr>
            <p:cNvPr id="8" name="Title 1">
              <a:extLst>
                <a:ext uri="{FF2B5EF4-FFF2-40B4-BE49-F238E27FC236}">
                  <a16:creationId xmlns:a16="http://schemas.microsoft.com/office/drawing/2014/main" id="{928F39C2-E4CF-433C-8FF9-97C06BC967E2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5EB2A9A-F2B3-4329-9F09-50C74BB282E5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96" y="60689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6427A9A-BFC3-4F4E-8A24-D6A2268605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74052" y="1416999"/>
            <a:ext cx="7443897" cy="4690839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9B9650A-0D48-400B-A85A-29FF9A1BDB5E}"/>
              </a:ext>
            </a:extLst>
          </p:cNvPr>
          <p:cNvSpPr/>
          <p:nvPr/>
        </p:nvSpPr>
        <p:spPr>
          <a:xfrm>
            <a:off x="5068661" y="1402690"/>
            <a:ext cx="1628775" cy="63087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5B2CB78-70B1-4237-BA19-8F084CA548F6}"/>
              </a:ext>
            </a:extLst>
          </p:cNvPr>
          <p:cNvSpPr/>
          <p:nvPr/>
        </p:nvSpPr>
        <p:spPr>
          <a:xfrm>
            <a:off x="4103915" y="4889977"/>
            <a:ext cx="2952750" cy="55102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35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E09874-02D0-E543-A77A-6446B1F0927A}"/>
              </a:ext>
            </a:extLst>
          </p:cNvPr>
          <p:cNvSpPr txBox="1"/>
          <p:nvPr/>
        </p:nvSpPr>
        <p:spPr>
          <a:xfrm>
            <a:off x="614463" y="2467691"/>
            <a:ext cx="5478086" cy="668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lnSpc>
                <a:spcPct val="150000"/>
              </a:lnSpc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자주 보는 만화 영화가 있어요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r>
              <a:rPr lang="ko-KR" altLang="en-US" sz="2500" dirty="0">
                <a:solidFill>
                  <a:srgbClr val="000000"/>
                </a:solidFill>
              </a:rPr>
              <a:t> </a:t>
            </a:r>
            <a:endParaRPr lang="en-US" altLang="ko-KR" sz="2500" dirty="0">
              <a:solidFill>
                <a:srgbClr val="0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494543-2FC7-F542-8AC9-2B7F5F781EA1}"/>
              </a:ext>
            </a:extLst>
          </p:cNvPr>
          <p:cNvSpPr txBox="1"/>
          <p:nvPr/>
        </p:nvSpPr>
        <p:spPr>
          <a:xfrm>
            <a:off x="611831" y="4009641"/>
            <a:ext cx="75646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" indent="0"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 </a:t>
            </a:r>
            <a:r>
              <a:rPr lang="ko-KR" altLang="en-US" sz="2500" dirty="0">
                <a:solidFill>
                  <a:srgbClr val="000000"/>
                </a:solidFill>
              </a:rPr>
              <a:t>주인공은 어떤 성격을 가지고 있나요</a:t>
            </a:r>
            <a:r>
              <a:rPr lang="en-US" altLang="ko-KR" sz="2500" dirty="0">
                <a:solidFill>
                  <a:srgbClr val="000000"/>
                </a:solidFill>
              </a:rPr>
              <a:t>?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8AABDF-8B43-46CD-B93A-6C1FE0A8E1BB}"/>
              </a:ext>
            </a:extLst>
          </p:cNvPr>
          <p:cNvGrpSpPr/>
          <p:nvPr/>
        </p:nvGrpSpPr>
        <p:grpSpPr>
          <a:xfrm>
            <a:off x="405535" y="36021"/>
            <a:ext cx="5109362" cy="1511340"/>
            <a:chOff x="513755" y="202467"/>
            <a:chExt cx="5748369" cy="151134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4" name="Title 1">
              <a:extLst>
                <a:ext uri="{FF2B5EF4-FFF2-40B4-BE49-F238E27FC236}">
                  <a16:creationId xmlns:a16="http://schemas.microsoft.com/office/drawing/2014/main" id="{0FF1389A-F0B8-1248-A4B7-C35ACE716DB3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30248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생각해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1C8FB43-8680-4B66-9F3E-7BE512B40A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A9161593-2656-447C-B56A-5E162CFFA4D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57EA61-9B29-4BF8-B49B-92B238DC3EE7}"/>
              </a:ext>
            </a:extLst>
          </p:cNvPr>
          <p:cNvSpPr txBox="1"/>
          <p:nvPr/>
        </p:nvSpPr>
        <p:spPr>
          <a:xfrm>
            <a:off x="7463351" y="5847108"/>
            <a:ext cx="49858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https://www.pinterest.com/pin/220676450468727780/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81CA738-CCAE-4C8D-AF04-3E8C59BDAC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700606" y="642152"/>
            <a:ext cx="2511314" cy="5115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52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1400" y="159246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P.64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17516" y="29990"/>
            <a:ext cx="7373884" cy="787887"/>
            <a:chOff x="24096" y="29990"/>
            <a:chExt cx="6564341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96" y="29990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92C1956-BD41-4523-82DB-17982F8A1C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2433" y="908460"/>
            <a:ext cx="7684612" cy="5105898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4FB0B8DE-D04F-4417-9380-BA9407849C4F}"/>
              </a:ext>
            </a:extLst>
          </p:cNvPr>
          <p:cNvSpPr/>
          <p:nvPr/>
        </p:nvSpPr>
        <p:spPr>
          <a:xfrm>
            <a:off x="2850698" y="1539973"/>
            <a:ext cx="556532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69368BB-894A-4EDF-9BE6-2ACAEFB15EBB}"/>
              </a:ext>
            </a:extLst>
          </p:cNvPr>
          <p:cNvSpPr/>
          <p:nvPr/>
        </p:nvSpPr>
        <p:spPr>
          <a:xfrm>
            <a:off x="2828925" y="4890052"/>
            <a:ext cx="578305" cy="52937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1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P.65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93427" y="106887"/>
            <a:ext cx="7216590" cy="787887"/>
            <a:chOff x="91833" y="106887"/>
            <a:chExt cx="6496604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91833" y="106887"/>
              <a:ext cx="868698" cy="787887"/>
            </a:xfrm>
            <a:prstGeom prst="rect">
              <a:avLst/>
            </a:prstGeom>
          </p:spPr>
        </p:pic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B67F0893-11D4-401F-8F5A-27F39046CC3A}"/>
              </a:ext>
            </a:extLst>
          </p:cNvPr>
          <p:cNvSpPr txBox="1"/>
          <p:nvPr/>
        </p:nvSpPr>
        <p:spPr>
          <a:xfrm>
            <a:off x="880713" y="5468099"/>
            <a:ext cx="111806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’</a:t>
            </a:r>
            <a:r>
              <a:rPr lang="ko-KR" altLang="en-US" sz="2500" dirty="0"/>
              <a:t>나만의 캐릭터</a:t>
            </a:r>
            <a:r>
              <a:rPr lang="en-US" altLang="ko-KR" sz="2500" dirty="0"/>
              <a:t>’</a:t>
            </a:r>
            <a:r>
              <a:rPr lang="ko-KR" altLang="en-US" sz="2500" dirty="0"/>
              <a:t>를 만들어 봐요</a:t>
            </a:r>
            <a:r>
              <a:rPr lang="en-US" altLang="ko-KR" sz="2500" dirty="0"/>
              <a:t>!  </a:t>
            </a:r>
            <a:r>
              <a:rPr lang="ko-KR" altLang="en-US" sz="2500" dirty="0"/>
              <a:t>캐릭터의 이름</a:t>
            </a:r>
            <a:r>
              <a:rPr lang="en-US" altLang="ko-KR" sz="2500" dirty="0"/>
              <a:t>, </a:t>
            </a:r>
            <a:r>
              <a:rPr lang="ko-KR" altLang="en-US" sz="2500" dirty="0"/>
              <a:t>모양</a:t>
            </a:r>
            <a:r>
              <a:rPr lang="en-US" altLang="ko-KR" sz="2500" dirty="0"/>
              <a:t>, </a:t>
            </a:r>
            <a:r>
              <a:rPr lang="ko-KR" altLang="en-US" sz="2500" dirty="0"/>
              <a:t>성격을 꼭 넣어 주세요</a:t>
            </a:r>
            <a:r>
              <a:rPr lang="en-US" altLang="ko-KR" sz="2500" dirty="0"/>
              <a:t>! ^^</a:t>
            </a:r>
            <a:endParaRPr lang="en-US" sz="2500" dirty="0"/>
          </a:p>
        </p:txBody>
      </p:sp>
      <p:sp>
        <p:nvSpPr>
          <p:cNvPr id="19" name="Smiley Face 18">
            <a:extLst>
              <a:ext uri="{FF2B5EF4-FFF2-40B4-BE49-F238E27FC236}">
                <a16:creationId xmlns:a16="http://schemas.microsoft.com/office/drawing/2014/main" id="{ED8FAA3A-1069-41AA-88BB-FC0ABBE14792}"/>
              </a:ext>
            </a:extLst>
          </p:cNvPr>
          <p:cNvSpPr/>
          <p:nvPr/>
        </p:nvSpPr>
        <p:spPr>
          <a:xfrm>
            <a:off x="217715" y="5481938"/>
            <a:ext cx="445283" cy="447480"/>
          </a:xfrm>
          <a:prstGeom prst="smileyFac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51E606-AD78-4676-A257-4ACD98ECB3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595" y="926412"/>
            <a:ext cx="1474183" cy="148591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F403EF2-DEE5-499C-ADBE-52CB8DA5A1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9362" y="926412"/>
            <a:ext cx="2207594" cy="140252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C42B0A-AA5C-4A0A-8073-2245124DCEB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3540" y="926412"/>
            <a:ext cx="1711721" cy="13908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BFC4013-B927-41CB-88D4-F2F3C8E0F74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31845" y="926412"/>
            <a:ext cx="1578561" cy="147261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3214521-E477-430D-A4FC-4F7D9FFC1D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3190" y="2951118"/>
            <a:ext cx="2619625" cy="165859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A9CEDA-9A9E-4E64-A893-C091A74A49E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0459" y="3009229"/>
            <a:ext cx="2207594" cy="15881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89DA5FDD-9AD3-4D23-9B11-28229ED7D29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55697" y="2985646"/>
            <a:ext cx="2550488" cy="176064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7807EF-E081-4D06-AA3E-9B624E070C0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563830" y="2985646"/>
            <a:ext cx="2202250" cy="175547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9CE2905-A530-4B6E-888B-D06AEA643C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96990" y="926412"/>
            <a:ext cx="1784694" cy="1799323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005A3E4A-60E9-4D21-B503-C00D64E6C1EC}"/>
              </a:ext>
            </a:extLst>
          </p:cNvPr>
          <p:cNvSpPr/>
          <p:nvPr/>
        </p:nvSpPr>
        <p:spPr>
          <a:xfrm>
            <a:off x="813190" y="5036531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000" dirty="0"/>
              <a:t>https://digitalmode.net/2017/01/16/top-10-cutest-cartoon-characters/</a:t>
            </a:r>
          </a:p>
        </p:txBody>
      </p:sp>
    </p:spTree>
    <p:extLst>
      <p:ext uri="{BB962C8B-B14F-4D97-AF65-F5344CB8AC3E}">
        <p14:creationId xmlns:p14="http://schemas.microsoft.com/office/powerpoint/2010/main" val="9569711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0017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P.65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BFA03FCC-FF37-40D3-91CA-E7501AB0B537}"/>
              </a:ext>
            </a:extLst>
          </p:cNvPr>
          <p:cNvGrpSpPr/>
          <p:nvPr/>
        </p:nvGrpSpPr>
        <p:grpSpPr>
          <a:xfrm>
            <a:off x="18183" y="29989"/>
            <a:ext cx="7291834" cy="787887"/>
            <a:chOff x="24096" y="29989"/>
            <a:chExt cx="6564341" cy="787887"/>
          </a:xfrm>
        </p:grpSpPr>
        <p:sp>
          <p:nvSpPr>
            <p:cNvPr id="12" name="Title 1">
              <a:extLst>
                <a:ext uri="{FF2B5EF4-FFF2-40B4-BE49-F238E27FC236}">
                  <a16:creationId xmlns:a16="http://schemas.microsoft.com/office/drawing/2014/main" id="{87FD8FEE-5E6A-4E8A-B0E6-476971429B0F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78DE9AB-7E0E-4350-83C6-DAB2D76F0093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24096" y="29989"/>
              <a:ext cx="868698" cy="78788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8FBACBB-5A25-4D47-A642-C1D7CB6B9C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1338" y="861171"/>
            <a:ext cx="7869216" cy="5149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29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3051FCD-1921-4CA8-9ABE-F07B2CFC9DAA}"/>
              </a:ext>
            </a:extLst>
          </p:cNvPr>
          <p:cNvSpPr txBox="1"/>
          <p:nvPr/>
        </p:nvSpPr>
        <p:spPr>
          <a:xfrm>
            <a:off x="1556980" y="5884725"/>
            <a:ext cx="31517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https://www.youtube.com/watch?v=6msH6Snk9Js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9D08B36-A4A8-4987-BDEA-31873A5A454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5ED8A0-5E9B-4249-9C9C-0F91F131D318}"/>
              </a:ext>
            </a:extLst>
          </p:cNvPr>
          <p:cNvGrpSpPr/>
          <p:nvPr/>
        </p:nvGrpSpPr>
        <p:grpSpPr>
          <a:xfrm>
            <a:off x="77452" y="-27933"/>
            <a:ext cx="7323473" cy="787887"/>
            <a:chOff x="77452" y="-27933"/>
            <a:chExt cx="6510985" cy="787887"/>
          </a:xfrm>
        </p:grpSpPr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E7C6C5E6-767B-469C-8ECE-19570AE014D9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B4CCD7BA-E4F1-4369-8C3A-E297D9E383AD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15" name="Title 1">
            <a:extLst>
              <a:ext uri="{FF2B5EF4-FFF2-40B4-BE49-F238E27FC236}">
                <a16:creationId xmlns:a16="http://schemas.microsoft.com/office/drawing/2014/main" id="{AF4D8EE9-0434-45EF-B929-CFB9BDF32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0925" y="159245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P.66</a:t>
            </a:r>
            <a:endParaRPr lang="en-US" sz="2800" dirty="0">
              <a:solidFill>
                <a:srgbClr val="000000"/>
              </a:solidFill>
            </a:endParaRPr>
          </a:p>
        </p:txBody>
      </p:sp>
      <p:pic>
        <p:nvPicPr>
          <p:cNvPr id="2" name="Online Media 1" title="￫ﾈﾄ￪ﾵﾬ￫ﾂﾘ ￬ﾢﾋ￬ﾕﾄ￭ﾕﾘ￫ﾊﾔ ￫ﾧﾌ￭ﾙﾔ l ￫ﾹﾄ￬ﾘﾤ￫ﾊﾔ ￫ﾂﾠ ￫ﾧﾌ￭ﾙﾔ ￫ﾳﾴ￪ﾸﾰ l ￭ﾕﾜ￪ﾵﾭ￫ﾧﾌ￭ﾙﾔ￫ﾰﾕ￫ﾬﾼ￪ﾴﾀ">
            <a:hlinkClick r:id="" action="ppaction://media"/>
            <a:extLst>
              <a:ext uri="{FF2B5EF4-FFF2-40B4-BE49-F238E27FC236}">
                <a16:creationId xmlns:a16="http://schemas.microsoft.com/office/drawing/2014/main" id="{8ACFDB83-95AD-42FC-ADF6-C5161695F61E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689842" y="875801"/>
            <a:ext cx="8812316" cy="4956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31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592B1C17-014A-43D4-9A0A-35F3FA34B0E4}"/>
              </a:ext>
            </a:extLst>
          </p:cNvPr>
          <p:cNvGrpSpPr/>
          <p:nvPr/>
        </p:nvGrpSpPr>
        <p:grpSpPr>
          <a:xfrm>
            <a:off x="77452" y="-27933"/>
            <a:ext cx="7294898" cy="787887"/>
            <a:chOff x="77452" y="-27933"/>
            <a:chExt cx="6510985" cy="787887"/>
          </a:xfrm>
        </p:grpSpPr>
        <p:sp>
          <p:nvSpPr>
            <p:cNvPr id="15" name="Title 1">
              <a:extLst>
                <a:ext uri="{FF2B5EF4-FFF2-40B4-BE49-F238E27FC236}">
                  <a16:creationId xmlns:a16="http://schemas.microsoft.com/office/drawing/2014/main" id="{D23E6FC2-3561-4DFD-BD89-EDB9F4AC6CA6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B205D6D-256A-4721-A883-7ED4E826D260}"/>
                </a:ext>
              </a:extLst>
            </p:cNvPr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77452" y="-27933"/>
              <a:ext cx="868698" cy="787887"/>
            </a:xfrm>
            <a:prstGeom prst="rect">
              <a:avLst/>
            </a:prstGeom>
          </p:spPr>
        </p:pic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6EDF73E4-16EF-4399-B961-0B72FA68B149}"/>
              </a:ext>
            </a:extLst>
          </p:cNvPr>
          <p:cNvSpPr txBox="1">
            <a:spLocks/>
          </p:cNvSpPr>
          <p:nvPr/>
        </p:nvSpPr>
        <p:spPr>
          <a:xfrm>
            <a:off x="7372350" y="159245"/>
            <a:ext cx="3169493" cy="5293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 문화 </a:t>
            </a:r>
            <a:r>
              <a:rPr lang="en-US" altLang="ko-KR" sz="2800" dirty="0">
                <a:solidFill>
                  <a:srgbClr val="000000"/>
                </a:solidFill>
              </a:rPr>
              <a:t>P.66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7AD9799-B9BA-4FC3-807E-83D3E8E32C57}"/>
              </a:ext>
            </a:extLst>
          </p:cNvPr>
          <p:cNvSpPr txBox="1"/>
          <p:nvPr/>
        </p:nvSpPr>
        <p:spPr>
          <a:xfrm>
            <a:off x="768096" y="5020056"/>
            <a:ext cx="2843784" cy="111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3C683B-A85A-4C32-9E63-EBE31C544522}"/>
              </a:ext>
            </a:extLst>
          </p:cNvPr>
          <p:cNvSpPr txBox="1"/>
          <p:nvPr/>
        </p:nvSpPr>
        <p:spPr>
          <a:xfrm>
            <a:off x="5495925" y="5447157"/>
            <a:ext cx="6086475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한국 만화 박물관에 가면 어떤 만화 주인공을 보고 싶어요</a:t>
            </a:r>
            <a:r>
              <a:rPr lang="en-US" altLang="ko-KR" sz="2000" dirty="0"/>
              <a:t>?</a:t>
            </a:r>
            <a:r>
              <a:rPr lang="ko-KR" altLang="en-US" sz="2000" dirty="0"/>
              <a:t> </a:t>
            </a:r>
            <a:endParaRPr lang="en-US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B3A1E1-E61D-49F1-B393-96E2087194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7476" y="728436"/>
            <a:ext cx="3437049" cy="12331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D0751C-3C48-448C-BA09-8361EF142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495" y="1979824"/>
            <a:ext cx="10721009" cy="28983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2DD36A-915D-46DB-BBBB-1C5EB9498C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2740" y="5020056"/>
            <a:ext cx="3073585" cy="18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4700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1F01BA2A-D6BC-FD4C-9A1A-7DE38EFEB7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124352"/>
            <a:ext cx="3169493" cy="529377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이번 주 숙제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14. </a:t>
            </a:r>
            <a:r>
              <a:rPr lang="ko-KR" altLang="en-US" sz="2800" dirty="0">
                <a:solidFill>
                  <a:schemeClr val="tx1"/>
                </a:solidFill>
              </a:rPr>
              <a:t>과학적인 우리 한글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F8BD644-5302-4F9C-9F95-59E653327EF8}"/>
              </a:ext>
            </a:extLst>
          </p:cNvPr>
          <p:cNvSpPr txBox="1"/>
          <p:nvPr/>
        </p:nvSpPr>
        <p:spPr>
          <a:xfrm>
            <a:off x="605096" y="129143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Quizlet</a:t>
            </a:r>
            <a:r>
              <a:rPr lang="ko-KR" altLang="en-US" sz="2000" dirty="0"/>
              <a:t> 낱말 게임</a:t>
            </a:r>
            <a:endParaRPr lang="en-US" sz="200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82F567E-A432-4480-9482-361D406CE4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1223620"/>
            <a:ext cx="453507" cy="5001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B69F224-2487-430F-96CB-986ADCA0CBBF}"/>
              </a:ext>
            </a:extLst>
          </p:cNvPr>
          <p:cNvSpPr txBox="1"/>
          <p:nvPr/>
        </p:nvSpPr>
        <p:spPr>
          <a:xfrm>
            <a:off x="605096" y="220268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감정을 넣어 역할극 해 봐요 </a:t>
            </a: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8566A2-D958-45DC-99C6-B2CACA8B136B}"/>
              </a:ext>
            </a:extLst>
          </p:cNvPr>
          <p:cNvSpPr txBox="1"/>
          <p:nvPr/>
        </p:nvSpPr>
        <p:spPr>
          <a:xfrm>
            <a:off x="5168900" y="133270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신나게 놀기</a:t>
            </a:r>
            <a:endParaRPr lang="en-US" sz="2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96ACEE-32D6-453A-9ACF-12EDA9E61ADC}"/>
              </a:ext>
            </a:extLst>
          </p:cNvPr>
          <p:cNvSpPr txBox="1"/>
          <p:nvPr/>
        </p:nvSpPr>
        <p:spPr>
          <a:xfrm>
            <a:off x="5168900" y="2190596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선생님에게 보내 줘요</a:t>
            </a:r>
            <a:r>
              <a:rPr lang="en-US" altLang="ko-KR" sz="2000" dirty="0"/>
              <a:t>!</a:t>
            </a:r>
            <a:endParaRPr lang="en-US" sz="20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13DE84B0-1DA9-474A-A73F-212627CE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3" y="2196747"/>
            <a:ext cx="453507" cy="50019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426BDD39-AC47-4088-9FC5-D15AFCB56F27}"/>
              </a:ext>
            </a:extLst>
          </p:cNvPr>
          <p:cNvSpPr txBox="1"/>
          <p:nvPr/>
        </p:nvSpPr>
        <p:spPr>
          <a:xfrm>
            <a:off x="605096" y="3113936"/>
            <a:ext cx="3230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우리 가족 신문 만들기</a:t>
            </a:r>
            <a:endParaRPr lang="en-US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AB3C32-4A4B-4C45-AC57-6EBF017D5A7D}"/>
              </a:ext>
            </a:extLst>
          </p:cNvPr>
          <p:cNvSpPr txBox="1"/>
          <p:nvPr/>
        </p:nvSpPr>
        <p:spPr>
          <a:xfrm>
            <a:off x="5168900" y="2878792"/>
            <a:ext cx="675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‘</a:t>
            </a:r>
            <a:r>
              <a:rPr lang="ko-KR" altLang="en-US" sz="2000" dirty="0"/>
              <a:t>나만의 캐릭터</a:t>
            </a:r>
            <a:r>
              <a:rPr lang="en-US" altLang="ko-KR" sz="2000" dirty="0"/>
              <a:t>’</a:t>
            </a:r>
            <a:r>
              <a:rPr lang="ko-KR" altLang="en-US" sz="2000" dirty="0"/>
              <a:t>를 만들어 봐요</a:t>
            </a:r>
            <a:r>
              <a:rPr lang="en-US" altLang="ko-KR" sz="2000" dirty="0"/>
              <a:t>! </a:t>
            </a:r>
          </a:p>
          <a:p>
            <a:r>
              <a:rPr lang="ko-KR" altLang="en-US" sz="2000" dirty="0"/>
              <a:t> 캐릭터의 이름</a:t>
            </a:r>
            <a:r>
              <a:rPr lang="en-US" altLang="ko-KR" sz="2000" dirty="0"/>
              <a:t>, </a:t>
            </a:r>
            <a:r>
              <a:rPr lang="ko-KR" altLang="en-US" sz="2000" dirty="0"/>
              <a:t>모양</a:t>
            </a:r>
            <a:r>
              <a:rPr lang="en-US" altLang="ko-KR" sz="2000" dirty="0"/>
              <a:t>, </a:t>
            </a:r>
            <a:r>
              <a:rPr lang="ko-KR" altLang="en-US" sz="2000" dirty="0"/>
              <a:t>성격을 꼭 넣어 주세요</a:t>
            </a:r>
            <a:r>
              <a:rPr lang="en-US" altLang="ko-KR" sz="2000" dirty="0"/>
              <a:t>! ^^</a:t>
            </a:r>
            <a:endParaRPr lang="en-US" sz="20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BDF132B9-2632-476F-A611-F5F5CCFB9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14640" y="3019860"/>
            <a:ext cx="453507" cy="50019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470AC42-197A-4FE0-BEDE-8E29CEBC2D31}"/>
              </a:ext>
            </a:extLst>
          </p:cNvPr>
          <p:cNvSpPr txBox="1"/>
          <p:nvPr/>
        </p:nvSpPr>
        <p:spPr>
          <a:xfrm>
            <a:off x="605096" y="4025186"/>
            <a:ext cx="3619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워크북 </a:t>
            </a:r>
            <a:r>
              <a:rPr lang="en-US" altLang="ko-KR" sz="2000" dirty="0"/>
              <a:t>p25-27</a:t>
            </a:r>
            <a:endParaRPr lang="en-US" sz="20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E7B13C-8A79-425C-8E08-59E6BDF90103}"/>
              </a:ext>
            </a:extLst>
          </p:cNvPr>
          <p:cNvSpPr txBox="1"/>
          <p:nvPr/>
        </p:nvSpPr>
        <p:spPr>
          <a:xfrm>
            <a:off x="5168900" y="4035087"/>
            <a:ext cx="3848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/>
              <a:t>다음 시간에 얘기해요</a:t>
            </a:r>
            <a:r>
              <a:rPr lang="en-US" altLang="ko-KR" sz="2000" dirty="0"/>
              <a:t>.</a:t>
            </a:r>
            <a:endParaRPr lang="en-US" sz="2000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EF2069FB-F865-4983-B46D-1534D2F50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35942" y="3898683"/>
            <a:ext cx="453507" cy="50019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1DCF8E27-C8C6-46CD-A45F-445629DFE2C4}"/>
              </a:ext>
            </a:extLst>
          </p:cNvPr>
          <p:cNvGrpSpPr/>
          <p:nvPr/>
        </p:nvGrpSpPr>
        <p:grpSpPr>
          <a:xfrm>
            <a:off x="64056" y="34632"/>
            <a:ext cx="7155894" cy="787887"/>
            <a:chOff x="65240" y="80350"/>
            <a:chExt cx="6523197" cy="787887"/>
          </a:xfrm>
        </p:grpSpPr>
        <p:sp>
          <p:nvSpPr>
            <p:cNvPr id="27" name="Title 1">
              <a:extLst>
                <a:ext uri="{FF2B5EF4-FFF2-40B4-BE49-F238E27FC236}">
                  <a16:creationId xmlns:a16="http://schemas.microsoft.com/office/drawing/2014/main" id="{CB0DB5CA-1709-4BF5-8267-F5F6F2B9C297}"/>
                </a:ext>
              </a:extLst>
            </p:cNvPr>
            <p:cNvSpPr txBox="1">
              <a:spLocks/>
            </p:cNvSpPr>
            <p:nvPr/>
          </p:nvSpPr>
          <p:spPr>
            <a:xfrm>
              <a:off x="892794" y="159246"/>
              <a:ext cx="5695643" cy="529377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7CB360A-DE3A-45DA-B381-51DEE2A840E2}"/>
                </a:ext>
              </a:extLst>
            </p:cNvPr>
            <p:cNvPicPr/>
            <p:nvPr/>
          </p:nvPicPr>
          <p:blipFill>
            <a:blip r:embed="rId4"/>
            <a:stretch>
              <a:fillRect/>
            </a:stretch>
          </p:blipFill>
          <p:spPr>
            <a:xfrm>
              <a:off x="65240" y="80350"/>
              <a:ext cx="868698" cy="78788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7520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C15740BA-7F61-4C9C-AC7C-E335460A84DC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695643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Reference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A9E4F1E-DFA0-47ED-A691-6B8AD139361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F1A8EF-7F1B-420C-8EF7-A6FB53F76289}"/>
              </a:ext>
            </a:extLst>
          </p:cNvPr>
          <p:cNvSpPr txBox="1"/>
          <p:nvPr/>
        </p:nvSpPr>
        <p:spPr>
          <a:xfrm>
            <a:off x="255201" y="940169"/>
            <a:ext cx="1134897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1. </a:t>
            </a:r>
            <a:r>
              <a:rPr lang="ko-KR" altLang="en-US" sz="2000" dirty="0"/>
              <a:t>재외동포를 위한 한국어 </a:t>
            </a:r>
            <a:r>
              <a:rPr lang="en-US" altLang="ko-KR" sz="2000" dirty="0"/>
              <a:t>5-1 (</a:t>
            </a:r>
            <a:r>
              <a:rPr lang="ko-KR" altLang="en-US" sz="2000" dirty="0"/>
              <a:t>영어권</a:t>
            </a:r>
            <a:r>
              <a:rPr lang="en-US" altLang="ko-KR" sz="2000" dirty="0"/>
              <a:t>)</a:t>
            </a:r>
            <a:endParaRPr lang="en-US" sz="2000" dirty="0"/>
          </a:p>
          <a:p>
            <a:r>
              <a:rPr lang="en-US" sz="2000" dirty="0"/>
              <a:t>2. Study Korean</a:t>
            </a:r>
          </a:p>
          <a:p>
            <a:r>
              <a:rPr lang="en-US" sz="2000" dirty="0"/>
              <a:t>3. https://www.pinterest.com/pin/220676450468727780/</a:t>
            </a:r>
          </a:p>
          <a:p>
            <a:r>
              <a:rPr lang="en-US" sz="2000" dirty="0"/>
              <a:t>4. https://www.youtube.com/watch?v=Jp3iwj5OL3g</a:t>
            </a:r>
          </a:p>
          <a:p>
            <a:r>
              <a:rPr lang="en-US" sz="2000" dirty="0"/>
              <a:t>5. https://kor.pngtree.com/freepng/examination-learn-hard-work-work-hard_3934529.html </a:t>
            </a:r>
          </a:p>
          <a:p>
            <a:r>
              <a:rPr lang="en-US" sz="2000" dirty="0"/>
              <a:t>6. https://recess.fandom.com/wiki/Rainy_Days </a:t>
            </a:r>
          </a:p>
          <a:p>
            <a:r>
              <a:rPr lang="en-US" sz="2000" dirty="0"/>
              <a:t>7. </a:t>
            </a:r>
            <a:r>
              <a:rPr lang="en-US" sz="2000" dirty="0">
                <a:hlinkClick r:id="rId3"/>
              </a:rPr>
              <a:t>https://www.clipart.email/clipart/cartoon-never-give-up-clipart-427761.html</a:t>
            </a:r>
            <a:endParaRPr lang="en-US" sz="2000" dirty="0"/>
          </a:p>
          <a:p>
            <a:r>
              <a:rPr lang="en-US" sz="2000" dirty="0"/>
              <a:t>8. </a:t>
            </a:r>
            <a:r>
              <a:rPr lang="en-US" sz="2000" dirty="0">
                <a:hlinkClick r:id="rId4"/>
              </a:rPr>
              <a:t>https://www.123rf.com/photo_105746701_stock-vector-boys-are-writing-kids-doing-homework-maths-   at-home-cartoon-cute-little-boy-in-red-shirt-siting-on-th.html</a:t>
            </a:r>
            <a:endParaRPr lang="en-US" sz="2000" dirty="0"/>
          </a:p>
          <a:p>
            <a:r>
              <a:rPr lang="en-US" sz="2000" dirty="0"/>
              <a:t>9. </a:t>
            </a:r>
            <a:r>
              <a:rPr lang="en-US" sz="2000" dirty="0">
                <a:hlinkClick r:id="rId5"/>
              </a:rPr>
              <a:t>https://www.pinterest.com/pin/155866837084603559/</a:t>
            </a:r>
            <a:endParaRPr lang="en-US" sz="2000" dirty="0"/>
          </a:p>
          <a:p>
            <a:r>
              <a:rPr lang="en-US" sz="2000" dirty="0"/>
              <a:t>10. </a:t>
            </a:r>
            <a:r>
              <a:rPr lang="en-US" sz="2000" dirty="0">
                <a:hlinkClick r:id="rId6"/>
              </a:rPr>
              <a:t>http://www.boians.com/product/</a:t>
            </a:r>
            <a:r>
              <a:rPr lang="ko-KR" altLang="en-US" sz="2000" dirty="0" err="1">
                <a:hlinkClick r:id="rId6"/>
              </a:rPr>
              <a:t>보이안스</a:t>
            </a:r>
            <a:r>
              <a:rPr lang="en-US" altLang="ko-KR" sz="2000" dirty="0">
                <a:hlinkClick r:id="rId6"/>
              </a:rPr>
              <a:t>-</a:t>
            </a:r>
            <a:r>
              <a:rPr lang="ko-KR" altLang="en-US" sz="2000" dirty="0">
                <a:hlinkClick r:id="rId6"/>
              </a:rPr>
              <a:t>벡터</a:t>
            </a:r>
            <a:r>
              <a:rPr lang="en-US" altLang="ko-KR" sz="2000" dirty="0">
                <a:hlinkClick r:id="rId6"/>
              </a:rPr>
              <a:t>-</a:t>
            </a:r>
            <a:r>
              <a:rPr lang="ko-KR" altLang="en-US" sz="2000" dirty="0">
                <a:hlinkClick r:id="rId6"/>
              </a:rPr>
              <a:t>남자</a:t>
            </a:r>
            <a:r>
              <a:rPr lang="en-US" altLang="ko-KR" sz="2000" dirty="0">
                <a:hlinkClick r:id="rId6"/>
              </a:rPr>
              <a:t>-</a:t>
            </a:r>
            <a:r>
              <a:rPr lang="ko-KR" altLang="en-US" sz="2000" dirty="0">
                <a:hlinkClick r:id="rId6"/>
              </a:rPr>
              <a:t>어린이</a:t>
            </a:r>
            <a:r>
              <a:rPr lang="en-US" altLang="ko-KR" sz="2000" dirty="0">
                <a:hlinkClick r:id="rId6"/>
              </a:rPr>
              <a:t>-</a:t>
            </a:r>
            <a:r>
              <a:rPr lang="ko-KR" altLang="en-US" sz="2000" dirty="0">
                <a:hlinkClick r:id="rId6"/>
              </a:rPr>
              <a:t>캐릭터는</a:t>
            </a:r>
            <a:r>
              <a:rPr lang="en-US" altLang="ko-KR" sz="2000" dirty="0">
                <a:hlinkClick r:id="rId6"/>
              </a:rPr>
              <a:t>-</a:t>
            </a:r>
            <a:r>
              <a:rPr lang="ko-KR" altLang="en-US" sz="2000" dirty="0">
                <a:hlinkClick r:id="rId6"/>
              </a:rPr>
              <a:t>책상에</a:t>
            </a:r>
            <a:r>
              <a:rPr lang="en-US" altLang="ko-KR" sz="2000" dirty="0">
                <a:hlinkClick r:id="rId6"/>
              </a:rPr>
              <a:t>-</a:t>
            </a:r>
            <a:r>
              <a:rPr lang="ko-KR" altLang="en-US" sz="2000" dirty="0">
                <a:hlinkClick r:id="rId6"/>
              </a:rPr>
              <a:t>엎드려</a:t>
            </a:r>
            <a:r>
              <a:rPr lang="en-US" altLang="ko-KR" sz="2000" dirty="0">
                <a:hlinkClick r:id="rId6"/>
              </a:rPr>
              <a:t>/</a:t>
            </a:r>
            <a:endParaRPr lang="en-US" altLang="ko-KR" sz="2000" dirty="0"/>
          </a:p>
          <a:p>
            <a:r>
              <a:rPr lang="en-US" sz="2000" dirty="0"/>
              <a:t>11. </a:t>
            </a:r>
            <a:r>
              <a:rPr lang="en-US" sz="2000" dirty="0">
                <a:hlinkClick r:id="rId7"/>
              </a:rPr>
              <a:t>https://bbs.ruliweb.com/nds/board/300055/read/7024712</a:t>
            </a:r>
            <a:endParaRPr lang="en-US" sz="2000" dirty="0"/>
          </a:p>
          <a:p>
            <a:r>
              <a:rPr lang="en-US" sz="2000" dirty="0"/>
              <a:t>12. </a:t>
            </a:r>
            <a:r>
              <a:rPr lang="en-US" sz="2000" dirty="0">
                <a:hlinkClick r:id="rId8"/>
              </a:rPr>
              <a:t>https://digitalmode.net/2017/01/16/top-10-cutest-cartoon-characters/</a:t>
            </a:r>
            <a:endParaRPr lang="en-US" sz="2000" dirty="0"/>
          </a:p>
          <a:p>
            <a:r>
              <a:rPr lang="en-US" sz="2000" dirty="0"/>
              <a:t>13. https://www.youtube.com/watch?v=6msH6Snk9Js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087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2E75A5F6-B616-400B-B4A8-DE643E359B6D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6635F5-61CD-4560-847B-9CDDE54166F6}"/>
              </a:ext>
            </a:extLst>
          </p:cNvPr>
          <p:cNvSpPr/>
          <p:nvPr/>
        </p:nvSpPr>
        <p:spPr>
          <a:xfrm>
            <a:off x="5312891" y="5652630"/>
            <a:ext cx="407794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https://www.youtube.com/watch?v=Jp3iwj5OL3g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5C6F1649-E521-4871-9208-FFED98AA17EE}"/>
              </a:ext>
            </a:extLst>
          </p:cNvPr>
          <p:cNvGrpSpPr/>
          <p:nvPr/>
        </p:nvGrpSpPr>
        <p:grpSpPr>
          <a:xfrm>
            <a:off x="333803" y="-243379"/>
            <a:ext cx="4979088" cy="1574096"/>
            <a:chOff x="513755" y="202467"/>
            <a:chExt cx="5748369" cy="15740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7" name="Title 1">
              <a:extLst>
                <a:ext uri="{FF2B5EF4-FFF2-40B4-BE49-F238E27FC236}">
                  <a16:creationId xmlns:a16="http://schemas.microsoft.com/office/drawing/2014/main" id="{1750C562-B248-4254-A8E9-17C31F6ED420}"/>
                </a:ext>
              </a:extLst>
            </p:cNvPr>
            <p:cNvSpPr txBox="1">
              <a:spLocks/>
            </p:cNvSpPr>
            <p:nvPr/>
          </p:nvSpPr>
          <p:spPr>
            <a:xfrm>
              <a:off x="513755" y="693004"/>
              <a:ext cx="5748369" cy="1083559"/>
            </a:xfrm>
            <a:prstGeom prst="rect">
              <a:avLst/>
            </a:prstGeom>
            <a:grpFill/>
            <a:ln>
              <a:noFill/>
            </a:ln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ko-KR" altLang="en-US" dirty="0">
                  <a:solidFill>
                    <a:srgbClr val="000000"/>
                  </a:solidFill>
                </a:rPr>
                <a:t>        이야기해 봐요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D37F623-56A4-41B3-B6BD-4831908088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81811" y="202467"/>
              <a:ext cx="895350" cy="9810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944872E-8B51-4C94-BE62-FD2C7E1D9DAF}"/>
              </a:ext>
            </a:extLst>
          </p:cNvPr>
          <p:cNvSpPr txBox="1"/>
          <p:nvPr/>
        </p:nvSpPr>
        <p:spPr>
          <a:xfrm>
            <a:off x="5588000" y="268199"/>
            <a:ext cx="6108700" cy="8299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2800" dirty="0">
                <a:solidFill>
                  <a:srgbClr val="000000"/>
                </a:solidFill>
              </a:rPr>
              <a:t>3</a:t>
            </a:r>
            <a:r>
              <a:rPr lang="ko-KR" altLang="en-US" sz="2800" dirty="0">
                <a:solidFill>
                  <a:srgbClr val="000000"/>
                </a:solidFill>
              </a:rPr>
              <a:t>초 안에 캐릭터 맞추기</a:t>
            </a:r>
            <a:r>
              <a:rPr lang="en-US" altLang="ko-KR" sz="2800" dirty="0">
                <a:solidFill>
                  <a:srgbClr val="000000"/>
                </a:solidFill>
              </a:rPr>
              <a:t>!</a:t>
            </a:r>
            <a:r>
              <a:rPr lang="ko-KR" altLang="en-US" sz="2800" dirty="0">
                <a:solidFill>
                  <a:srgbClr val="000000"/>
                </a:solidFill>
              </a:rPr>
              <a:t> 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9FD4B1-1523-4E98-BD75-7873DEEED760}"/>
              </a:ext>
            </a:extLst>
          </p:cNvPr>
          <p:cNvSpPr txBox="1"/>
          <p:nvPr/>
        </p:nvSpPr>
        <p:spPr>
          <a:xfrm>
            <a:off x="501825" y="2108017"/>
            <a:ext cx="4474948" cy="2350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여러분이 알고 있는 캐릭터가 있나요</a:t>
            </a:r>
            <a:r>
              <a:rPr lang="en-US" altLang="ko-KR" sz="2000" dirty="0">
                <a:solidFill>
                  <a:srgbClr val="00000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endParaRPr lang="en-US" altLang="ko-KR" sz="2000" dirty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000000"/>
                </a:solidFill>
              </a:rPr>
              <a:t>◎ 친구들에게 소개해 주고 싶은 만화 캐릭터를 말해 봐요</a:t>
            </a:r>
            <a:r>
              <a:rPr lang="en-US" altLang="ko-KR" sz="2000" dirty="0">
                <a:solidFill>
                  <a:srgbClr val="000000"/>
                </a:solidFill>
              </a:rPr>
              <a:t>.</a:t>
            </a:r>
            <a:endParaRPr lang="en-US" sz="2500" dirty="0"/>
          </a:p>
        </p:txBody>
      </p:sp>
      <p:pic>
        <p:nvPicPr>
          <p:cNvPr id="4" name="Online Media 3" title="[￬ﾺﾐ￫ﾦﾭ￭ﾄﾰ ￭ﾀﾴ￬ﾦﾈ]￫ﾂﾘ￫ﾊﾔ ￬ﾕﾠ￫ﾋﾈ￫ﾩﾔ￬ﾝﾴ￬ﾅﾘ ￫ﾍﾕ￭ﾛﾄ￬ﾝﾸ￪ﾰﾀ??3￬ﾴﾈ ￬ﾕﾈ￬ﾗﾐ ￬ﾺﾐ￫ﾦﾭ￭ﾄﾰ ￬ﾝﾴ￫ﾦﾄ￬ﾝﾄ ￫ﾧﾞ￬ﾶﾰ￫ﾳﾴ￬ﾞﾐ!3￬ﾴﾈ￭ﾀﾴ￬ﾦﾈ[￭ﾀﾴ￬ﾦﾈ￬ﾇﾼQuizShow]">
            <a:hlinkClick r:id="" action="ppaction://media"/>
            <a:extLst>
              <a:ext uri="{FF2B5EF4-FFF2-40B4-BE49-F238E27FC236}">
                <a16:creationId xmlns:a16="http://schemas.microsoft.com/office/drawing/2014/main" id="{B80D8299-1645-4BCC-ADDD-4A3BC74FF4A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671972" y="1458468"/>
            <a:ext cx="7388964" cy="415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0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89888" y="44327"/>
            <a:ext cx="5812224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>
                <a:hlinkClick r:id="rId3"/>
              </a:rPr>
              <a:t>Unit 6  </a:t>
            </a:r>
            <a:r>
              <a:rPr lang="ko-KR" altLang="en-US" sz="2800" dirty="0">
                <a:hlinkClick r:id="rId3"/>
              </a:rPr>
              <a:t>내가 좋아하는 만화 영화 주인공</a:t>
            </a:r>
            <a:br>
              <a:rPr lang="en-US" altLang="ko-KR" sz="2800" dirty="0">
                <a:solidFill>
                  <a:srgbClr val="0563C1"/>
                </a:solidFill>
                <a:hlinkClick r:id="rId3"/>
              </a:rPr>
            </a:br>
            <a:r>
              <a:rPr lang="ko-KR" altLang="en-US" sz="2800" dirty="0">
                <a:solidFill>
                  <a:srgbClr val="0563C1"/>
                </a:solidFill>
                <a:hlinkClick r:id="rId3"/>
              </a:rPr>
              <a:t>어휘  </a:t>
            </a:r>
            <a:r>
              <a:rPr lang="en-US" altLang="ko-KR" sz="2800" dirty="0">
                <a:solidFill>
                  <a:srgbClr val="0563C1"/>
                </a:solidFill>
                <a:hlinkClick r:id="rId3"/>
              </a:rPr>
              <a:t>Vocabulary-</a:t>
            </a:r>
            <a:r>
              <a:rPr lang="en-US" altLang="ko-KR" sz="2800" dirty="0" err="1">
                <a:solidFill>
                  <a:srgbClr val="0563C1"/>
                </a:solidFill>
                <a:hlinkClick r:id="rId3"/>
              </a:rPr>
              <a:t>Falshcards</a:t>
            </a:r>
            <a:endParaRPr lang="en-US" sz="2800" dirty="0">
              <a:hlinkClick r:id="rId3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603492" y="1035524"/>
            <a:ext cx="39694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개구쟁이</a:t>
            </a:r>
            <a:r>
              <a:rPr lang="en-US" altLang="ko-KR" dirty="0"/>
              <a:t>/mischievous boy(girl)</a:t>
            </a:r>
            <a:endParaRPr lang="en-US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4660498" y="1031318"/>
            <a:ext cx="29751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용맹스럽다</a:t>
            </a:r>
            <a:r>
              <a:rPr lang="en-US" altLang="ko-KR" dirty="0"/>
              <a:t>/to be brave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603492" y="1675071"/>
            <a:ext cx="3889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난쟁이</a:t>
            </a:r>
            <a:r>
              <a:rPr lang="en-US" altLang="ko-KR" dirty="0"/>
              <a:t>/dwarf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4660498" y="1670981"/>
            <a:ext cx="3263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지혜롭다</a:t>
            </a:r>
            <a:r>
              <a:rPr lang="en-US" altLang="ko-KR" dirty="0"/>
              <a:t>/to be wise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4660498" y="2310644"/>
            <a:ext cx="48393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깜찍하다</a:t>
            </a:r>
            <a:r>
              <a:rPr lang="en-US" altLang="ko-KR" dirty="0"/>
              <a:t>/to be cute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603492" y="2954165"/>
            <a:ext cx="4041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악당</a:t>
            </a:r>
            <a:r>
              <a:rPr lang="en-US" altLang="ko-KR" dirty="0"/>
              <a:t>/villain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4660498" y="2950307"/>
            <a:ext cx="32943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긍정적이다</a:t>
            </a:r>
            <a:r>
              <a:rPr lang="en-US" altLang="ko-KR" dirty="0"/>
              <a:t>/to be positive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603492" y="3593712"/>
            <a:ext cx="39948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주인공</a:t>
            </a:r>
            <a:r>
              <a:rPr lang="en-US" altLang="ko-KR" dirty="0"/>
              <a:t>/main character, heroine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4660498" y="3589970"/>
            <a:ext cx="3462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장난이 심하다</a:t>
            </a:r>
            <a:r>
              <a:rPr lang="en-US" altLang="ko-KR" dirty="0"/>
              <a:t>/to be mischievous </a:t>
            </a:r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603492" y="4233259"/>
            <a:ext cx="3893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캐릭터</a:t>
            </a:r>
            <a:r>
              <a:rPr lang="en-US" altLang="ko-KR" dirty="0"/>
              <a:t>/character</a:t>
            </a:r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0DF661F-54AF-414C-86C8-9861048FB76B}"/>
              </a:ext>
            </a:extLst>
          </p:cNvPr>
          <p:cNvSpPr txBox="1"/>
          <p:nvPr/>
        </p:nvSpPr>
        <p:spPr>
          <a:xfrm>
            <a:off x="603492" y="4872806"/>
            <a:ext cx="35908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투덜대다</a:t>
            </a:r>
            <a:r>
              <a:rPr lang="en-US" altLang="ko-KR" dirty="0"/>
              <a:t>/to grumble</a:t>
            </a:r>
            <a:endParaRPr lang="en-US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4660498" y="4229633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욕심이 많다</a:t>
            </a:r>
            <a:r>
              <a:rPr lang="en-US" altLang="ko-KR" dirty="0"/>
              <a:t>/to be greedy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07D9785-B36A-F346-A87D-4BC040381DE3}"/>
              </a:ext>
            </a:extLst>
          </p:cNvPr>
          <p:cNvSpPr txBox="1"/>
          <p:nvPr/>
        </p:nvSpPr>
        <p:spPr>
          <a:xfrm>
            <a:off x="4660498" y="4869296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성공하다</a:t>
            </a:r>
            <a:r>
              <a:rPr lang="en-US" altLang="ko-KR" dirty="0"/>
              <a:t>/to succeed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0998" y="40718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D4F9EC5-14AA-4F61-A762-2A09AB60A9F4}"/>
              </a:ext>
            </a:extLst>
          </p:cNvPr>
          <p:cNvSpPr txBox="1"/>
          <p:nvPr/>
        </p:nvSpPr>
        <p:spPr>
          <a:xfrm>
            <a:off x="603492" y="2314618"/>
            <a:ext cx="3514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영웅</a:t>
            </a:r>
            <a:r>
              <a:rPr lang="en-US" altLang="ko-KR" dirty="0"/>
              <a:t>/hero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102E91F-E9F7-4A5A-9AFF-B6AE26F44BCD}"/>
              </a:ext>
            </a:extLst>
          </p:cNvPr>
          <p:cNvSpPr txBox="1"/>
          <p:nvPr/>
        </p:nvSpPr>
        <p:spPr>
          <a:xfrm>
            <a:off x="8182228" y="1010815"/>
            <a:ext cx="3736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포기하다</a:t>
            </a:r>
            <a:r>
              <a:rPr lang="en-US" altLang="ko-KR" dirty="0"/>
              <a:t>/to give up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2C36BAF-2D0C-4D91-9985-E9CE0226AFA6}"/>
              </a:ext>
            </a:extLst>
          </p:cNvPr>
          <p:cNvSpPr txBox="1"/>
          <p:nvPr/>
        </p:nvSpPr>
        <p:spPr>
          <a:xfrm>
            <a:off x="603492" y="5512355"/>
            <a:ext cx="394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느긋하다</a:t>
            </a:r>
            <a:r>
              <a:rPr lang="en-US" altLang="ko-KR" dirty="0"/>
              <a:t>/to be carefree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2943E1-4D89-4AF3-A6E3-29DBB3AF3610}"/>
              </a:ext>
            </a:extLst>
          </p:cNvPr>
          <p:cNvSpPr txBox="1"/>
          <p:nvPr/>
        </p:nvSpPr>
        <p:spPr>
          <a:xfrm>
            <a:off x="4660498" y="5508960"/>
            <a:ext cx="35147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실패하다</a:t>
            </a:r>
            <a:r>
              <a:rPr lang="en-US" altLang="ko-KR" dirty="0"/>
              <a:t>/to fail</a:t>
            </a:r>
            <a:endParaRPr lang="en-US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E3A7BDB-8660-467A-92E7-6D34486E2FFD}"/>
              </a:ext>
            </a:extLst>
          </p:cNvPr>
          <p:cNvSpPr txBox="1"/>
          <p:nvPr/>
        </p:nvSpPr>
        <p:spPr>
          <a:xfrm>
            <a:off x="8182228" y="1642816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편안해지다</a:t>
            </a:r>
            <a:r>
              <a:rPr lang="en-US" altLang="ko-KR" dirty="0"/>
              <a:t>/to be relaxed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1D740F-7FC8-45EA-9A89-79E1DA8F0FB4}"/>
              </a:ext>
            </a:extLst>
          </p:cNvPr>
          <p:cNvSpPr txBox="1"/>
          <p:nvPr/>
        </p:nvSpPr>
        <p:spPr>
          <a:xfrm>
            <a:off x="8182228" y="2274817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만화가</a:t>
            </a:r>
            <a:r>
              <a:rPr lang="en-US" altLang="ko-KR" dirty="0"/>
              <a:t>/cartoonist</a:t>
            </a:r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8765802-65E4-446F-9FD8-9094897CDA67}"/>
              </a:ext>
            </a:extLst>
          </p:cNvPr>
          <p:cNvSpPr txBox="1"/>
          <p:nvPr/>
        </p:nvSpPr>
        <p:spPr>
          <a:xfrm>
            <a:off x="8182228" y="2906818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결심하다</a:t>
            </a:r>
            <a:r>
              <a:rPr lang="en-US" altLang="ko-KR" dirty="0"/>
              <a:t>/to decide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80B1058-2872-4A4F-A6B3-45B913569B1B}"/>
              </a:ext>
            </a:extLst>
          </p:cNvPr>
          <p:cNvSpPr txBox="1"/>
          <p:nvPr/>
        </p:nvSpPr>
        <p:spPr>
          <a:xfrm>
            <a:off x="8182228" y="3538819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환경</a:t>
            </a:r>
            <a:r>
              <a:rPr lang="en-US" altLang="ko-KR" dirty="0"/>
              <a:t>/environment, circumstance</a:t>
            </a:r>
            <a:endParaRPr lang="en-US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68D62D57-BA75-4AE9-949F-ACA6EEE56EB1}"/>
              </a:ext>
            </a:extLst>
          </p:cNvPr>
          <p:cNvSpPr txBox="1"/>
          <p:nvPr/>
        </p:nvSpPr>
        <p:spPr>
          <a:xfrm>
            <a:off x="8182228" y="4170819"/>
            <a:ext cx="3952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희망</a:t>
            </a:r>
            <a:r>
              <a:rPr lang="en-US" altLang="ko-KR" dirty="0"/>
              <a:t>/hope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3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30" grpId="0"/>
      <p:bldP spid="32" grpId="0"/>
      <p:bldP spid="34" grpId="0"/>
      <p:bldP spid="36" grpId="0"/>
      <p:bldP spid="38" grpId="0"/>
      <p:bldP spid="40" grpId="0"/>
      <p:bldP spid="42" grpId="0"/>
      <p:bldP spid="23" grpId="0"/>
      <p:bldP spid="27" grpId="0"/>
      <p:bldP spid="29" grpId="0"/>
      <p:bldP spid="28" grpId="0"/>
      <p:bldP spid="31" grpId="0"/>
      <p:bldP spid="33" grpId="0"/>
      <p:bldP spid="35" grpId="0"/>
      <p:bldP spid="37" grpId="0"/>
      <p:bldP spid="39" grpId="0"/>
      <p:bldP spid="41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854" y="85379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3BC7CA-7884-424A-8F35-B0B1697D7E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60159" y="1119324"/>
            <a:ext cx="8081181" cy="49274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08BAA76-0877-4BE9-BF70-D53CF62C47D2}"/>
              </a:ext>
            </a:extLst>
          </p:cNvPr>
          <p:cNvSpPr txBox="1"/>
          <p:nvPr/>
        </p:nvSpPr>
        <p:spPr>
          <a:xfrm>
            <a:off x="4324350" y="3037332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욕심이 많다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A2DEDA-7AEF-4767-9A0D-ACF9F91907AC}"/>
              </a:ext>
            </a:extLst>
          </p:cNvPr>
          <p:cNvSpPr txBox="1"/>
          <p:nvPr/>
        </p:nvSpPr>
        <p:spPr>
          <a:xfrm>
            <a:off x="8141631" y="3037332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깜찍하다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55FDDF3-C425-4FAC-A8A4-3A4936B28FE7}"/>
              </a:ext>
            </a:extLst>
          </p:cNvPr>
          <p:cNvSpPr txBox="1"/>
          <p:nvPr/>
        </p:nvSpPr>
        <p:spPr>
          <a:xfrm>
            <a:off x="4338637" y="4152413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장난치다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3D04243-B606-4D73-B6B9-DFB861D8290F}"/>
              </a:ext>
            </a:extLst>
          </p:cNvPr>
          <p:cNvSpPr txBox="1"/>
          <p:nvPr/>
        </p:nvSpPr>
        <p:spPr>
          <a:xfrm>
            <a:off x="8141630" y="4152413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용맹스럽다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196D06C-1F96-4805-9892-A39316046922}"/>
              </a:ext>
            </a:extLst>
          </p:cNvPr>
          <p:cNvSpPr txBox="1"/>
          <p:nvPr/>
        </p:nvSpPr>
        <p:spPr>
          <a:xfrm>
            <a:off x="4338637" y="5267494"/>
            <a:ext cx="1457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투덜대다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64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8179" y="85379"/>
            <a:ext cx="5695643" cy="929824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800" dirty="0"/>
              <a:t>Unit 6   </a:t>
            </a:r>
            <a:r>
              <a:rPr lang="ko-KR" altLang="en-US" sz="2800" dirty="0"/>
              <a:t>내가 좋아하는 만화 영화 주인공</a:t>
            </a:r>
            <a:br>
              <a:rPr lang="en-US" sz="2800" dirty="0"/>
            </a:br>
            <a:r>
              <a:rPr lang="ko-KR" altLang="en-US" sz="2800" dirty="0"/>
              <a:t>어휘</a:t>
            </a:r>
            <a:endParaRPr lang="en-US" sz="2800" dirty="0">
              <a:hlinkClick r:id="rId2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31DD53-342B-40AE-94D9-E1D62E1F38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2854" y="85379"/>
            <a:ext cx="695325" cy="990600"/>
          </a:xfrm>
          <a:prstGeom prst="rect">
            <a:avLst/>
          </a:prstGeom>
        </p:spPr>
      </p:pic>
      <p:sp>
        <p:nvSpPr>
          <p:cNvPr id="25" name="Google Shape;182;p29">
            <a:extLst>
              <a:ext uri="{FF2B5EF4-FFF2-40B4-BE49-F238E27FC236}">
                <a16:creationId xmlns:a16="http://schemas.microsoft.com/office/drawing/2014/main" id="{9337984D-9ED4-4B9E-8C52-A58B6780B670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854A3FB-90AD-4B14-A1B2-88E2463051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137" y="1075979"/>
            <a:ext cx="11515725" cy="49982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4241B63-D588-47D7-91A8-EF268DDC01D7}"/>
              </a:ext>
            </a:extLst>
          </p:cNvPr>
          <p:cNvSpPr txBox="1"/>
          <p:nvPr/>
        </p:nvSpPr>
        <p:spPr>
          <a:xfrm>
            <a:off x="6467475" y="3244334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성공했어요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4428C3-8C1A-445E-BEE7-162F9D978438}"/>
              </a:ext>
            </a:extLst>
          </p:cNvPr>
          <p:cNvSpPr txBox="1"/>
          <p:nvPr/>
        </p:nvSpPr>
        <p:spPr>
          <a:xfrm>
            <a:off x="6915150" y="4025384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느긋해요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EC9743-5733-4473-A9CA-57C45E44D736}"/>
              </a:ext>
            </a:extLst>
          </p:cNvPr>
          <p:cNvSpPr txBox="1"/>
          <p:nvPr/>
        </p:nvSpPr>
        <p:spPr>
          <a:xfrm>
            <a:off x="8153400" y="4687409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욕심이 많아요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C87D75F-D297-44E6-A2E9-838AAA62F7B3}"/>
              </a:ext>
            </a:extLst>
          </p:cNvPr>
          <p:cNvSpPr txBox="1"/>
          <p:nvPr/>
        </p:nvSpPr>
        <p:spPr>
          <a:xfrm>
            <a:off x="8372475" y="5410096"/>
            <a:ext cx="2476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rgbClr val="FF0000"/>
                </a:solidFill>
              </a:rPr>
              <a:t>포기했어요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50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2758" y="104296"/>
            <a:ext cx="4020643" cy="633883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ko-KR" altLang="en-US" sz="2800" dirty="0">
                <a:solidFill>
                  <a:srgbClr val="000000"/>
                </a:solidFill>
              </a:rPr>
              <a:t>대화를 따라해 봐요 </a:t>
            </a:r>
            <a:r>
              <a:rPr lang="en-US" altLang="ko-KR" sz="2800" dirty="0">
                <a:solidFill>
                  <a:srgbClr val="000000"/>
                </a:solidFill>
              </a:rPr>
              <a:t>P.59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7243570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Unit 6  </a:t>
            </a:r>
            <a:r>
              <a:rPr lang="ko-KR" altLang="en-US" sz="2800" dirty="0"/>
              <a:t>내가 좋아하는 만화 영화 주인공</a:t>
            </a:r>
            <a:br>
              <a:rPr lang="en-US" sz="2800" dirty="0"/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98B49A7-5CF2-41CA-80AE-F70B256A5F65}"/>
              </a:ext>
            </a:extLst>
          </p:cNvPr>
          <p:cNvSpPr/>
          <p:nvPr/>
        </p:nvSpPr>
        <p:spPr>
          <a:xfrm>
            <a:off x="7744368" y="1072662"/>
            <a:ext cx="4054909" cy="1822938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A3012D-F3C5-45DB-83FA-D6F9FAC1AB85}"/>
              </a:ext>
            </a:extLst>
          </p:cNvPr>
          <p:cNvSpPr txBox="1"/>
          <p:nvPr/>
        </p:nvSpPr>
        <p:spPr>
          <a:xfrm>
            <a:off x="8297984" y="1466989"/>
            <a:ext cx="3409674" cy="9654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2000" b="1" dirty="0"/>
              <a:t>제시카와 유진은 어떤 만화 영화에 대해서 이야기했어요</a:t>
            </a:r>
            <a:r>
              <a:rPr lang="en-US" altLang="ko-KR" sz="2000" b="1" dirty="0"/>
              <a:t>?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3BDC22D-0719-41CF-806B-E04F65F725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74051">
            <a:off x="7567556" y="983467"/>
            <a:ext cx="795820" cy="9810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sp>
        <p:nvSpPr>
          <p:cNvPr id="14" name="Google Shape;182;p29">
            <a:extLst>
              <a:ext uri="{FF2B5EF4-FFF2-40B4-BE49-F238E27FC236}">
                <a16:creationId xmlns:a16="http://schemas.microsoft.com/office/drawing/2014/main" id="{693FBA8C-B53D-4A32-97BB-7DA80E0277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437A8B-DD93-4591-998E-CCF269CB4D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188" y="54181"/>
            <a:ext cx="571500" cy="7910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CFB309E-4D6D-4941-84B4-9CFD4D698F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266" y="879092"/>
            <a:ext cx="6995492" cy="52737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2FD1F1-13B4-4498-B684-60181872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52749" y="3466562"/>
            <a:ext cx="4054909" cy="2701344"/>
          </a:xfrm>
          <a:prstGeom prst="rect">
            <a:avLst/>
          </a:prstGeom>
        </p:spPr>
      </p:pic>
      <p:pic>
        <p:nvPicPr>
          <p:cNvPr id="6" name="010_6과대화">
            <a:hlinkClick r:id="" action="ppaction://media"/>
            <a:extLst>
              <a:ext uri="{FF2B5EF4-FFF2-40B4-BE49-F238E27FC236}">
                <a16:creationId xmlns:a16="http://schemas.microsoft.com/office/drawing/2014/main" id="{D91E54B6-F98E-4F05-ABD5-E6D6D40FE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44230" y="129188"/>
            <a:ext cx="668513" cy="66851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21193A3-2DAA-449C-823C-FFF94E2F3297}"/>
              </a:ext>
            </a:extLst>
          </p:cNvPr>
          <p:cNvSpPr/>
          <p:nvPr/>
        </p:nvSpPr>
        <p:spPr>
          <a:xfrm>
            <a:off x="3855012" y="1371600"/>
            <a:ext cx="602688" cy="3810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848A123-447B-4DE2-9991-C4F277A2F94A}"/>
              </a:ext>
            </a:extLst>
          </p:cNvPr>
          <p:cNvSpPr/>
          <p:nvPr/>
        </p:nvSpPr>
        <p:spPr>
          <a:xfrm>
            <a:off x="2162175" y="3895726"/>
            <a:ext cx="1143000" cy="3619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5EA45-7B4A-488C-BF62-C171684E30A4}"/>
              </a:ext>
            </a:extLst>
          </p:cNvPr>
          <p:cNvSpPr/>
          <p:nvPr/>
        </p:nvSpPr>
        <p:spPr>
          <a:xfrm>
            <a:off x="1666875" y="2000533"/>
            <a:ext cx="962025" cy="43962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068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79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12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05822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-</a:t>
            </a:r>
            <a:r>
              <a:rPr lang="ko-KR" altLang="en-US" sz="3600" dirty="0">
                <a:solidFill>
                  <a:srgbClr val="FF0000"/>
                </a:solidFill>
              </a:rPr>
              <a:t>에도 불구하고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256182" y="3317333"/>
            <a:ext cx="9810604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935151"/>
            <a:ext cx="11756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/>
              <a:t> </a:t>
            </a:r>
            <a:r>
              <a:rPr lang="en-US" altLang="ko-KR" sz="2400" dirty="0"/>
              <a:t>1. </a:t>
            </a:r>
            <a:r>
              <a:rPr lang="ko-KR" altLang="en-US" sz="2400" dirty="0"/>
              <a:t>라이언 킹의 </a:t>
            </a:r>
            <a:r>
              <a:rPr lang="ko-KR" altLang="en-US" sz="2400" dirty="0" err="1"/>
              <a:t>심바는</a:t>
            </a:r>
            <a:r>
              <a:rPr lang="ko-KR" altLang="en-US" sz="2400" dirty="0"/>
              <a:t> </a:t>
            </a:r>
            <a:r>
              <a:rPr lang="ko-KR" altLang="en-US" sz="2400" b="1" u="sng" dirty="0">
                <a:solidFill>
                  <a:srgbClr val="FF0000"/>
                </a:solidFill>
              </a:rPr>
              <a:t>어려운 상황에도 불구하고 </a:t>
            </a:r>
            <a:r>
              <a:rPr lang="ko-KR" altLang="en-US" sz="2400" dirty="0"/>
              <a:t>사자의 왕이 되었어요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674951"/>
            <a:ext cx="11756569" cy="680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dirty="0"/>
              <a:t> </a:t>
            </a:r>
            <a:r>
              <a:rPr lang="en-US" altLang="ko-KR" sz="2400" dirty="0"/>
              <a:t>2. </a:t>
            </a:r>
            <a:r>
              <a:rPr lang="ko-KR" altLang="en-US" sz="2400" dirty="0"/>
              <a:t>한국어를 오래 </a:t>
            </a:r>
            <a:r>
              <a:rPr lang="ko-KR" altLang="en-US" sz="2400" b="1" u="sng" dirty="0">
                <a:solidFill>
                  <a:srgbClr val="FF0000"/>
                </a:solidFill>
              </a:rPr>
              <a:t>배웠음에도 불구하고 </a:t>
            </a:r>
            <a:r>
              <a:rPr lang="ko-KR" altLang="en-US" sz="2400" dirty="0"/>
              <a:t>쓰기는 잘 못해요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56183" y="4633913"/>
            <a:ext cx="10075570" cy="11400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3. A</a:t>
            </a:r>
            <a:r>
              <a:rPr lang="ko-KR" altLang="en-US" sz="2400" dirty="0"/>
              <a:t>  경주에 가 봤어요</a:t>
            </a:r>
            <a:r>
              <a:rPr lang="en-US" altLang="ko-KR" sz="2400" dirty="0"/>
              <a:t>?</a:t>
            </a:r>
          </a:p>
          <a:p>
            <a:pPr>
              <a:lnSpc>
                <a:spcPct val="150000"/>
              </a:lnSpc>
            </a:pPr>
            <a:r>
              <a:rPr lang="en-US" sz="2400" dirty="0"/>
              <a:t>    B </a:t>
            </a:r>
            <a:r>
              <a:rPr lang="ko-KR" altLang="en-US" sz="2400" dirty="0"/>
              <a:t> 아니요</a:t>
            </a:r>
            <a:r>
              <a:rPr lang="en-US" altLang="ko-KR" sz="2400" dirty="0"/>
              <a:t>, </a:t>
            </a:r>
            <a:r>
              <a:rPr lang="ko-KR" altLang="en-US" sz="2400" dirty="0"/>
              <a:t>한국에 여러 번 </a:t>
            </a:r>
            <a:r>
              <a:rPr lang="ko-KR" altLang="en-US" sz="2400" b="1" u="sng" dirty="0">
                <a:solidFill>
                  <a:srgbClr val="FF0000"/>
                </a:solidFill>
              </a:rPr>
              <a:t>갔음에도 불구하고 </a:t>
            </a:r>
            <a:r>
              <a:rPr lang="ko-KR" altLang="en-US" sz="2400" dirty="0"/>
              <a:t>경주는 아직 못 가 봤어요</a:t>
            </a:r>
            <a:r>
              <a:rPr lang="en-US" altLang="ko-KR" sz="2400" dirty="0"/>
              <a:t>.</a:t>
            </a:r>
            <a:endParaRPr lang="en-US" sz="2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179248" y="1733145"/>
            <a:ext cx="11756571" cy="8925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600" dirty="0"/>
              <a:t>(Attached to a noun) This is used when the succeeding part is different from the expectations of the preceding part.</a:t>
            </a: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87FC7918-A640-40F6-8D1C-160EACFA4C7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C7024C03-F16A-453C-98A5-2A8FDCBAB2DF}"/>
              </a:ext>
            </a:extLst>
          </p:cNvPr>
          <p:cNvGrpSpPr/>
          <p:nvPr/>
        </p:nvGrpSpPr>
        <p:grpSpPr>
          <a:xfrm>
            <a:off x="2383382" y="86290"/>
            <a:ext cx="6815811" cy="929824"/>
            <a:chOff x="2436379" y="86290"/>
            <a:chExt cx="6259805" cy="929824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7C4D8E54-480B-554A-9901-D8B275C9B366}"/>
                </a:ext>
              </a:extLst>
            </p:cNvPr>
            <p:cNvSpPr txBox="1">
              <a:spLocks/>
            </p:cNvSpPr>
            <p:nvPr/>
          </p:nvSpPr>
          <p:spPr>
            <a:xfrm>
              <a:off x="2996089" y="86290"/>
              <a:ext cx="5700095" cy="929824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vert="horz" lIns="91440" tIns="45720" rIns="91440" bIns="45720" rtlCol="0" anchor="t">
              <a:noAutofit/>
            </a:bodyPr>
            <a:lstStyle>
              <a:lvl1pPr algn="l" defTabSz="457200" rtl="0" eaLnBrk="1" latinLnBrk="0" hangingPunct="1">
                <a:spcBef>
                  <a:spcPct val="0"/>
                </a:spcBef>
                <a:buNone/>
                <a:defRPr sz="4200" b="0" i="0" kern="12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eaLnBrk="1" hangingPunct="1">
                <a:defRPr>
                  <a:solidFill>
                    <a:schemeClr val="tx2"/>
                  </a:solidFill>
                </a:defRPr>
              </a:lvl2pPr>
              <a:lvl3pPr eaLnBrk="1" hangingPunct="1">
                <a:defRPr>
                  <a:solidFill>
                    <a:schemeClr val="tx2"/>
                  </a:solidFill>
                </a:defRPr>
              </a:lvl3pPr>
              <a:lvl4pPr eaLnBrk="1" hangingPunct="1">
                <a:defRPr>
                  <a:solidFill>
                    <a:schemeClr val="tx2"/>
                  </a:solidFill>
                </a:defRPr>
              </a:lvl4pPr>
              <a:lvl5pPr eaLnBrk="1" hangingPunct="1">
                <a:defRPr>
                  <a:solidFill>
                    <a:schemeClr val="tx2"/>
                  </a:solidFill>
                </a:defRPr>
              </a:lvl5pPr>
              <a:lvl6pPr eaLnBrk="1" hangingPunct="1">
                <a:defRPr>
                  <a:solidFill>
                    <a:schemeClr val="tx2"/>
                  </a:solidFill>
                </a:defRPr>
              </a:lvl6pPr>
              <a:lvl7pPr eaLnBrk="1" hangingPunct="1">
                <a:defRPr>
                  <a:solidFill>
                    <a:schemeClr val="tx2"/>
                  </a:solidFill>
                </a:defRPr>
              </a:lvl7pPr>
              <a:lvl8pPr eaLnBrk="1" hangingPunct="1">
                <a:defRPr>
                  <a:solidFill>
                    <a:schemeClr val="tx2"/>
                  </a:solidFill>
                </a:defRPr>
              </a:lvl8pPr>
              <a:lvl9pPr eaLnBrk="1" hangingPunct="1">
                <a:defRPr>
                  <a:solidFill>
                    <a:schemeClr val="tx2"/>
                  </a:solidFill>
                </a:defRPr>
              </a:lvl9pPr>
            </a:lstStyle>
            <a:p>
              <a:pPr algn="ctr"/>
              <a:r>
                <a:rPr lang="en-US" sz="2800" dirty="0"/>
                <a:t>Unit 6   </a:t>
              </a:r>
              <a:r>
                <a:rPr lang="ko-KR" altLang="en-US" sz="2800" dirty="0"/>
                <a:t>내가 좋아하는 만화 영화 주인공 </a:t>
              </a:r>
              <a:r>
                <a:rPr lang="ko-KR" altLang="en-US" sz="2800" dirty="0">
                  <a:solidFill>
                    <a:schemeClr val="tx1"/>
                  </a:solidFill>
                </a:rPr>
                <a:t>문법과 표현 </a:t>
              </a:r>
              <a:r>
                <a:rPr lang="en-US" altLang="ko-KR" sz="2800" dirty="0">
                  <a:solidFill>
                    <a:schemeClr val="tx1"/>
                  </a:solidFill>
                </a:rPr>
                <a:t>1  </a:t>
              </a:r>
              <a:r>
                <a:rPr lang="en-US" altLang="ko-KR" sz="2800" dirty="0">
                  <a:solidFill>
                    <a:srgbClr val="FF0000"/>
                  </a:solidFill>
                </a:rPr>
                <a:t>–</a:t>
              </a:r>
              <a:r>
                <a:rPr lang="ko-KR" altLang="en-US" sz="2800" dirty="0">
                  <a:solidFill>
                    <a:srgbClr val="FF0000"/>
                  </a:solidFill>
                </a:rPr>
                <a:t>에도 불구하고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778821B-6012-47A2-94A6-0724E00DE6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6379" y="109120"/>
              <a:ext cx="559709" cy="6463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82638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2338</TotalTime>
  <Words>2439</Words>
  <Application>Microsoft Office PowerPoint</Application>
  <PresentationFormat>Widescreen</PresentationFormat>
  <Paragraphs>346</Paragraphs>
  <Slides>36</Slides>
  <Notes>34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굴림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5-1  </vt:lpstr>
      <vt:lpstr>PowerPoint Presentation</vt:lpstr>
      <vt:lpstr>PowerPoint Presentation</vt:lpstr>
      <vt:lpstr>PowerPoint Presentation</vt:lpstr>
      <vt:lpstr>Unit 6  내가 좋아하는 만화 영화 주인공 어휘  Vocabulary-Falshcards</vt:lpstr>
      <vt:lpstr>Unit 6   내가 좋아하는 만화 영화 주인공 어휘</vt:lpstr>
      <vt:lpstr>Unit 6   내가 좋아하는 만화 영화 주인공 어휘</vt:lpstr>
      <vt:lpstr>대화를 따라해 봐요 P.59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P.62</vt:lpstr>
      <vt:lpstr>듣고 말해 봐요 P.62</vt:lpstr>
      <vt:lpstr> 읽고 써 봐요 P.64</vt:lpstr>
      <vt:lpstr> 읽고 써 봐요 P.64</vt:lpstr>
      <vt:lpstr> 읽고 써 봐요 P.65</vt:lpstr>
      <vt:lpstr> 읽고 써 봐요 P.65</vt:lpstr>
      <vt:lpstr> 문화 P.66</vt:lpstr>
      <vt:lpstr>PowerPoint Presentation</vt:lpstr>
      <vt:lpstr>이번 주 숙제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5-1</dc:title>
  <dc:creator>C.-H. Jeon</dc:creator>
  <cp:lastModifiedBy>Hyunkyu Yi</cp:lastModifiedBy>
  <cp:revision>231</cp:revision>
  <dcterms:created xsi:type="dcterms:W3CDTF">2020-04-29T03:48:50Z</dcterms:created>
  <dcterms:modified xsi:type="dcterms:W3CDTF">2020-06-18T00:28:01Z</dcterms:modified>
</cp:coreProperties>
</file>